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4" r:id="rId1"/>
  </p:sldMasterIdLst>
  <p:notesMasterIdLst>
    <p:notesMasterId r:id="rId29"/>
  </p:notesMasterIdLst>
  <p:sldIdLst>
    <p:sldId id="256" r:id="rId2"/>
    <p:sldId id="257" r:id="rId3"/>
    <p:sldId id="258" r:id="rId4"/>
    <p:sldId id="265" r:id="rId5"/>
    <p:sldId id="266" r:id="rId6"/>
    <p:sldId id="259" r:id="rId7"/>
    <p:sldId id="273" r:id="rId8"/>
    <p:sldId id="267" r:id="rId9"/>
    <p:sldId id="274" r:id="rId10"/>
    <p:sldId id="260" r:id="rId11"/>
    <p:sldId id="268" r:id="rId12"/>
    <p:sldId id="269" r:id="rId13"/>
    <p:sldId id="283" r:id="rId14"/>
    <p:sldId id="261" r:id="rId15"/>
    <p:sldId id="275" r:id="rId16"/>
    <p:sldId id="276" r:id="rId17"/>
    <p:sldId id="277" r:id="rId18"/>
    <p:sldId id="278" r:id="rId19"/>
    <p:sldId id="279" r:id="rId20"/>
    <p:sldId id="271" r:id="rId21"/>
    <p:sldId id="270" r:id="rId22"/>
    <p:sldId id="280" r:id="rId23"/>
    <p:sldId id="263" r:id="rId24"/>
    <p:sldId id="281" r:id="rId25"/>
    <p:sldId id="272" r:id="rId26"/>
    <p:sldId id="264" r:id="rId27"/>
    <p:sldId id="282" r:id="rId28"/>
  </p:sldIdLst>
  <p:sldSz cx="9144000" cy="6858000" type="screen4x3"/>
  <p:notesSz cx="6884988" cy="1001871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58" autoAdjust="0"/>
  </p:normalViewPr>
  <p:slideViewPr>
    <p:cSldViewPr>
      <p:cViewPr varScale="1">
        <p:scale>
          <a:sx n="74" d="100"/>
          <a:sy n="74" d="100"/>
        </p:scale>
        <p:origin x="-1044" y="-102"/>
      </p:cViewPr>
      <p:guideLst>
        <p:guide orient="horz" pos="2160"/>
        <p:guide pos="2880"/>
      </p:guideLst>
    </p:cSldViewPr>
  </p:slideViewPr>
  <p:outlineViewPr>
    <p:cViewPr>
      <p:scale>
        <a:sx n="33" d="100"/>
        <a:sy n="33" d="100"/>
      </p:scale>
      <p:origin x="48" y="132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83495" cy="500936"/>
          </a:xfrm>
          <a:prstGeom prst="rect">
            <a:avLst/>
          </a:prstGeom>
        </p:spPr>
        <p:txBody>
          <a:bodyPr vert="horz" lIns="96588" tIns="48294" rIns="96588" bIns="48294" rtlCol="0"/>
          <a:lstStyle>
            <a:lvl1pPr algn="l">
              <a:defRPr sz="1300"/>
            </a:lvl1pPr>
          </a:lstStyle>
          <a:p>
            <a:endParaRPr lang="de-DE"/>
          </a:p>
        </p:txBody>
      </p:sp>
      <p:sp>
        <p:nvSpPr>
          <p:cNvPr id="3" name="Datumsplatzhalter 2"/>
          <p:cNvSpPr>
            <a:spLocks noGrp="1"/>
          </p:cNvSpPr>
          <p:nvPr>
            <p:ph type="dt" idx="1"/>
          </p:nvPr>
        </p:nvSpPr>
        <p:spPr>
          <a:xfrm>
            <a:off x="3899900" y="0"/>
            <a:ext cx="2983495" cy="500936"/>
          </a:xfrm>
          <a:prstGeom prst="rect">
            <a:avLst/>
          </a:prstGeom>
        </p:spPr>
        <p:txBody>
          <a:bodyPr vert="horz" lIns="96588" tIns="48294" rIns="96588" bIns="48294" rtlCol="0"/>
          <a:lstStyle>
            <a:lvl1pPr algn="r">
              <a:defRPr sz="1300"/>
            </a:lvl1pPr>
          </a:lstStyle>
          <a:p>
            <a:fld id="{16E8326B-4E2A-4578-867F-80BFEFE13AA5}" type="datetimeFigureOut">
              <a:rPr lang="de-DE" smtClean="0"/>
              <a:pPr/>
              <a:t>23.10.2012</a:t>
            </a:fld>
            <a:endParaRPr lang="de-DE"/>
          </a:p>
        </p:txBody>
      </p:sp>
      <p:sp>
        <p:nvSpPr>
          <p:cNvPr id="4" name="Folienbildplatzhalter 3"/>
          <p:cNvSpPr>
            <a:spLocks noGrp="1" noRot="1" noChangeAspect="1"/>
          </p:cNvSpPr>
          <p:nvPr>
            <p:ph type="sldImg" idx="2"/>
          </p:nvPr>
        </p:nvSpPr>
        <p:spPr>
          <a:xfrm>
            <a:off x="938213" y="750888"/>
            <a:ext cx="5008562" cy="3757612"/>
          </a:xfrm>
          <a:prstGeom prst="rect">
            <a:avLst/>
          </a:prstGeom>
          <a:noFill/>
          <a:ln w="12700">
            <a:solidFill>
              <a:prstClr val="black"/>
            </a:solidFill>
          </a:ln>
        </p:spPr>
        <p:txBody>
          <a:bodyPr vert="horz" lIns="96588" tIns="48294" rIns="96588" bIns="48294" rtlCol="0" anchor="ctr"/>
          <a:lstStyle/>
          <a:p>
            <a:endParaRPr lang="de-DE"/>
          </a:p>
        </p:txBody>
      </p:sp>
      <p:sp>
        <p:nvSpPr>
          <p:cNvPr id="5" name="Notizenplatzhalter 4"/>
          <p:cNvSpPr>
            <a:spLocks noGrp="1"/>
          </p:cNvSpPr>
          <p:nvPr>
            <p:ph type="body" sz="quarter" idx="3"/>
          </p:nvPr>
        </p:nvSpPr>
        <p:spPr>
          <a:xfrm>
            <a:off x="688499" y="4758889"/>
            <a:ext cx="5507990" cy="4508421"/>
          </a:xfrm>
          <a:prstGeom prst="rect">
            <a:avLst/>
          </a:prstGeom>
        </p:spPr>
        <p:txBody>
          <a:bodyPr vert="horz" lIns="96588" tIns="48294" rIns="96588" bIns="48294" rtlCol="0">
            <a:normAutofit/>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9516038"/>
            <a:ext cx="2983495" cy="500936"/>
          </a:xfrm>
          <a:prstGeom prst="rect">
            <a:avLst/>
          </a:prstGeom>
        </p:spPr>
        <p:txBody>
          <a:bodyPr vert="horz" lIns="96588" tIns="48294" rIns="96588" bIns="48294" rtlCol="0" anchor="b"/>
          <a:lstStyle>
            <a:lvl1pPr algn="l">
              <a:defRPr sz="1300"/>
            </a:lvl1pPr>
          </a:lstStyle>
          <a:p>
            <a:endParaRPr lang="de-DE"/>
          </a:p>
        </p:txBody>
      </p:sp>
      <p:sp>
        <p:nvSpPr>
          <p:cNvPr id="7" name="Foliennummernplatzhalter 6"/>
          <p:cNvSpPr>
            <a:spLocks noGrp="1"/>
          </p:cNvSpPr>
          <p:nvPr>
            <p:ph type="sldNum" sz="quarter" idx="5"/>
          </p:nvPr>
        </p:nvSpPr>
        <p:spPr>
          <a:xfrm>
            <a:off x="3899900" y="9516038"/>
            <a:ext cx="2983495" cy="500936"/>
          </a:xfrm>
          <a:prstGeom prst="rect">
            <a:avLst/>
          </a:prstGeom>
        </p:spPr>
        <p:txBody>
          <a:bodyPr vert="horz" lIns="96588" tIns="48294" rIns="96588" bIns="48294" rtlCol="0" anchor="b"/>
          <a:lstStyle>
            <a:lvl1pPr algn="r">
              <a:defRPr sz="1300"/>
            </a:lvl1pPr>
          </a:lstStyle>
          <a:p>
            <a:fld id="{D33D9F81-88B8-4934-A372-F3BA009D69C7}" type="slidenum">
              <a:rPr lang="de-DE" smtClean="0"/>
              <a:pPr/>
              <a:t>‹Nr.›</a:t>
            </a:fld>
            <a:endParaRPr lang="de-D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bg>
      <p:bgRef idx="1003">
        <a:schemeClr val="bg1"/>
      </p:bgRef>
    </p:bg>
    <p:spTree>
      <p:nvGrpSpPr>
        <p:cNvPr id="1" name=""/>
        <p:cNvGrpSpPr/>
        <p:nvPr/>
      </p:nvGrpSpPr>
      <p:grpSpPr>
        <a:xfrm>
          <a:off x="0" y="0"/>
          <a:ext cx="0" cy="0"/>
          <a:chOff x="0" y="0"/>
          <a:chExt cx="0" cy="0"/>
        </a:xfrm>
      </p:grpSpPr>
      <p:sp>
        <p:nvSpPr>
          <p:cNvPr id="12" name="Rechteck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Abgerundetes Rechteck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Untertitel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de-DE" smtClean="0"/>
              <a:t>Formatvorlage des Untertitelmasters durch Klicken bearbeiten</a:t>
            </a:r>
            <a:endParaRPr kumimoji="0" lang="en-US"/>
          </a:p>
        </p:txBody>
      </p:sp>
      <p:sp>
        <p:nvSpPr>
          <p:cNvPr id="28" name="Datumsplatzhalter 27"/>
          <p:cNvSpPr>
            <a:spLocks noGrp="1"/>
          </p:cNvSpPr>
          <p:nvPr>
            <p:ph type="dt" sz="half" idx="10"/>
          </p:nvPr>
        </p:nvSpPr>
        <p:spPr/>
        <p:txBody>
          <a:bodyPr/>
          <a:lstStyle/>
          <a:p>
            <a:fld id="{86AA1946-9913-41A0-BADB-3ABFF6B0DAA4}" type="datetimeFigureOut">
              <a:rPr lang="de-DE" smtClean="0"/>
              <a:pPr/>
              <a:t>23.10.2012</a:t>
            </a:fld>
            <a:endParaRPr lang="de-DE"/>
          </a:p>
        </p:txBody>
      </p:sp>
      <p:sp>
        <p:nvSpPr>
          <p:cNvPr id="17" name="Fußzeilenplatzhalter 16"/>
          <p:cNvSpPr>
            <a:spLocks noGrp="1"/>
          </p:cNvSpPr>
          <p:nvPr>
            <p:ph type="ftr" sz="quarter" idx="11"/>
          </p:nvPr>
        </p:nvSpPr>
        <p:spPr/>
        <p:txBody>
          <a:bodyPr/>
          <a:lstStyle/>
          <a:p>
            <a:endParaRPr lang="de-DE"/>
          </a:p>
        </p:txBody>
      </p:sp>
      <p:sp>
        <p:nvSpPr>
          <p:cNvPr id="29" name="Foliennummernplatzhalter 28"/>
          <p:cNvSpPr>
            <a:spLocks noGrp="1"/>
          </p:cNvSpPr>
          <p:nvPr>
            <p:ph type="sldNum" sz="quarter" idx="12"/>
          </p:nvPr>
        </p:nvSpPr>
        <p:spPr/>
        <p:txBody>
          <a:bodyPr lIns="0" tIns="0" rIns="0" bIns="0">
            <a:noAutofit/>
          </a:bodyPr>
          <a:lstStyle>
            <a:lvl1pPr>
              <a:defRPr sz="1400">
                <a:solidFill>
                  <a:srgbClr val="FFFFFF"/>
                </a:solidFill>
              </a:defRPr>
            </a:lvl1pPr>
          </a:lstStyle>
          <a:p>
            <a:fld id="{DACCF731-77DE-4C1C-8927-A07E858F844E}" type="slidenum">
              <a:rPr lang="de-DE" smtClean="0"/>
              <a:pPr/>
              <a:t>‹Nr.›</a:t>
            </a:fld>
            <a:endParaRPr lang="de-DE"/>
          </a:p>
        </p:txBody>
      </p:sp>
      <p:sp>
        <p:nvSpPr>
          <p:cNvPr id="7" name="Rechteck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hteck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hteck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el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de-DE" smtClean="0"/>
              <a:t>Titelmasterformat durch Klicken bearbeiten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p:txBody>
          <a:bodyPr vert="eaVer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86AA1946-9913-41A0-BADB-3ABFF6B0DAA4}" type="datetimeFigureOut">
              <a:rPr lang="de-DE" smtClean="0"/>
              <a:pPr/>
              <a:t>23.10.2012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ACCF731-77DE-4C1C-8927-A07E858F844E}" type="slidenum">
              <a:rPr lang="de-DE" smtClean="0"/>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41"/>
            <a:ext cx="2011680" cy="5851525"/>
          </a:xfrm>
        </p:spPr>
        <p:txBody>
          <a:bodyPr vert="eaVert"/>
          <a:lstStyle/>
          <a:p>
            <a:r>
              <a:rPr kumimoji="0" lang="de-DE" smtClean="0"/>
              <a:t>Titelmasterformat durch Klicken bearbeiten</a:t>
            </a:r>
            <a:endParaRPr kumimoji="0" lang="en-US"/>
          </a:p>
        </p:txBody>
      </p:sp>
      <p:sp>
        <p:nvSpPr>
          <p:cNvPr id="3" name="Vertikaler Textplatzhalter 2"/>
          <p:cNvSpPr>
            <a:spLocks noGrp="1"/>
          </p:cNvSpPr>
          <p:nvPr>
            <p:ph type="body" orient="vert" idx="1"/>
          </p:nvPr>
        </p:nvSpPr>
        <p:spPr>
          <a:xfrm>
            <a:off x="914400" y="274640"/>
            <a:ext cx="5562600" cy="5851525"/>
          </a:xfrm>
        </p:spPr>
        <p:txBody>
          <a:bodyPr vert="eaVert"/>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4" name="Datumsplatzhalter 3"/>
          <p:cNvSpPr>
            <a:spLocks noGrp="1"/>
          </p:cNvSpPr>
          <p:nvPr>
            <p:ph type="dt" sz="half" idx="10"/>
          </p:nvPr>
        </p:nvSpPr>
        <p:spPr/>
        <p:txBody>
          <a:bodyPr/>
          <a:lstStyle/>
          <a:p>
            <a:fld id="{86AA1946-9913-41A0-BADB-3ABFF6B0DAA4}" type="datetimeFigureOut">
              <a:rPr lang="de-DE" smtClean="0"/>
              <a:pPr/>
              <a:t>23.10.2012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ACCF731-77DE-4C1C-8927-A07E858F844E}" type="slidenum">
              <a:rPr lang="de-DE" smtClean="0"/>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4" name="Datumsplatzhalter 3"/>
          <p:cNvSpPr>
            <a:spLocks noGrp="1"/>
          </p:cNvSpPr>
          <p:nvPr>
            <p:ph type="dt" sz="half" idx="10"/>
          </p:nvPr>
        </p:nvSpPr>
        <p:spPr/>
        <p:txBody>
          <a:bodyPr/>
          <a:lstStyle/>
          <a:p>
            <a:fld id="{86AA1946-9913-41A0-BADB-3ABFF6B0DAA4}" type="datetimeFigureOut">
              <a:rPr lang="de-DE" smtClean="0"/>
              <a:pPr/>
              <a:t>23.10.2012</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DACCF731-77DE-4C1C-8927-A07E858F844E}" type="slidenum">
              <a:rPr lang="de-DE" smtClean="0"/>
              <a:pPr/>
              <a:t>‹Nr.›</a:t>
            </a:fld>
            <a:endParaRPr lang="de-DE"/>
          </a:p>
        </p:txBody>
      </p:sp>
      <p:sp>
        <p:nvSpPr>
          <p:cNvPr id="8" name="Inhaltsplatzhalter 7"/>
          <p:cNvSpPr>
            <a:spLocks noGrp="1"/>
          </p:cNvSpPr>
          <p:nvPr>
            <p:ph sz="quarter" idx="1"/>
          </p:nvPr>
        </p:nvSpPr>
        <p:spPr>
          <a:xfrm>
            <a:off x="914400" y="1447800"/>
            <a:ext cx="7772400" cy="4572000"/>
          </a:xfrm>
        </p:spPr>
        <p:txBody>
          <a:bodyPr vert="horz"/>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bg>
      <p:bgRef idx="1003">
        <a:schemeClr val="bg1"/>
      </p:bgRef>
    </p:bg>
    <p:spTree>
      <p:nvGrpSpPr>
        <p:cNvPr id="1" name=""/>
        <p:cNvGrpSpPr/>
        <p:nvPr/>
      </p:nvGrpSpPr>
      <p:grpSpPr>
        <a:xfrm>
          <a:off x="0" y="0"/>
          <a:ext cx="0" cy="0"/>
          <a:chOff x="0" y="0"/>
          <a:chExt cx="0" cy="0"/>
        </a:xfrm>
      </p:grpSpPr>
      <p:sp>
        <p:nvSpPr>
          <p:cNvPr id="11" name="Rechteck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Abgerundetes Rechteck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722313" y="952500"/>
            <a:ext cx="7772400" cy="1362075"/>
          </a:xfrm>
        </p:spPr>
        <p:txBody>
          <a:bodyPr anchor="b" anchorCtr="0"/>
          <a:lstStyle>
            <a:lvl1pPr algn="l">
              <a:buNone/>
              <a:defRPr sz="4000" b="0" cap="none"/>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de-DE" smtClean="0"/>
              <a:t>Textmasterformate durch Klicken bearbeiten</a:t>
            </a:r>
          </a:p>
        </p:txBody>
      </p:sp>
      <p:sp>
        <p:nvSpPr>
          <p:cNvPr id="4" name="Datumsplatzhalter 3"/>
          <p:cNvSpPr>
            <a:spLocks noGrp="1"/>
          </p:cNvSpPr>
          <p:nvPr>
            <p:ph type="dt" sz="half" idx="10"/>
          </p:nvPr>
        </p:nvSpPr>
        <p:spPr/>
        <p:txBody>
          <a:bodyPr/>
          <a:lstStyle/>
          <a:p>
            <a:fld id="{86AA1946-9913-41A0-BADB-3ABFF6B0DAA4}" type="datetimeFigureOut">
              <a:rPr lang="de-DE" smtClean="0"/>
              <a:pPr/>
              <a:t>23.10.2012</a:t>
            </a:fld>
            <a:endParaRPr lang="de-DE"/>
          </a:p>
        </p:txBody>
      </p:sp>
      <p:sp>
        <p:nvSpPr>
          <p:cNvPr id="5" name="Fußzeilenplatzhalter 4"/>
          <p:cNvSpPr>
            <a:spLocks noGrp="1"/>
          </p:cNvSpPr>
          <p:nvPr>
            <p:ph type="ftr" sz="quarter" idx="11"/>
          </p:nvPr>
        </p:nvSpPr>
        <p:spPr>
          <a:xfrm>
            <a:off x="800100" y="6172200"/>
            <a:ext cx="4000500" cy="457200"/>
          </a:xfrm>
        </p:spPr>
        <p:txBody>
          <a:bodyPr/>
          <a:lstStyle/>
          <a:p>
            <a:endParaRPr lang="de-DE"/>
          </a:p>
        </p:txBody>
      </p:sp>
      <p:sp>
        <p:nvSpPr>
          <p:cNvPr id="7" name="Rechteck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hteck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hteck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Foliennummernplatzhalter 5"/>
          <p:cNvSpPr>
            <a:spLocks noGrp="1"/>
          </p:cNvSpPr>
          <p:nvPr>
            <p:ph type="sldNum" sz="quarter" idx="12"/>
          </p:nvPr>
        </p:nvSpPr>
        <p:spPr>
          <a:xfrm>
            <a:off x="146304" y="6208776"/>
            <a:ext cx="457200" cy="457200"/>
          </a:xfrm>
        </p:spPr>
        <p:txBody>
          <a:bodyPr/>
          <a:lstStyle/>
          <a:p>
            <a:fld id="{DACCF731-77DE-4C1C-8927-A07E858F844E}" type="slidenum">
              <a:rPr lang="de-DE" smtClean="0"/>
              <a:pPr/>
              <a:t>‹Nr.›</a:t>
            </a:fld>
            <a:endParaRPr lang="de-DE"/>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5" name="Datumsplatzhalter 4"/>
          <p:cNvSpPr>
            <a:spLocks noGrp="1"/>
          </p:cNvSpPr>
          <p:nvPr>
            <p:ph type="dt" sz="half" idx="10"/>
          </p:nvPr>
        </p:nvSpPr>
        <p:spPr/>
        <p:txBody>
          <a:bodyPr/>
          <a:lstStyle/>
          <a:p>
            <a:fld id="{86AA1946-9913-41A0-BADB-3ABFF6B0DAA4}" type="datetimeFigureOut">
              <a:rPr lang="de-DE" smtClean="0"/>
              <a:pPr/>
              <a:t>23.10.2012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ACCF731-77DE-4C1C-8927-A07E858F844E}" type="slidenum">
              <a:rPr lang="de-DE" smtClean="0"/>
              <a:pPr/>
              <a:t>‹Nr.›</a:t>
            </a:fld>
            <a:endParaRPr lang="de-DE"/>
          </a:p>
        </p:txBody>
      </p:sp>
      <p:sp>
        <p:nvSpPr>
          <p:cNvPr id="9" name="Inhaltsplatzhalter 8"/>
          <p:cNvSpPr>
            <a:spLocks noGrp="1"/>
          </p:cNvSpPr>
          <p:nvPr>
            <p:ph sz="quarter" idx="1"/>
          </p:nvPr>
        </p:nvSpPr>
        <p:spPr>
          <a:xfrm>
            <a:off x="914400" y="1447800"/>
            <a:ext cx="3749040" cy="4572000"/>
          </a:xfrm>
        </p:spPr>
        <p:txBody>
          <a:bodyPr vert="horz"/>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1" name="Inhaltsplatzhalter 10"/>
          <p:cNvSpPr>
            <a:spLocks noGrp="1"/>
          </p:cNvSpPr>
          <p:nvPr>
            <p:ph sz="quarter" idx="2"/>
          </p:nvPr>
        </p:nvSpPr>
        <p:spPr>
          <a:xfrm>
            <a:off x="4933950" y="1447800"/>
            <a:ext cx="3749040" cy="4572000"/>
          </a:xfrm>
        </p:spPr>
        <p:txBody>
          <a:bodyPr vert="horz"/>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914400" y="273050"/>
            <a:ext cx="7772400" cy="1143000"/>
          </a:xfrm>
        </p:spPr>
        <p:txBody>
          <a:bodyPr anchor="b" anchorCtr="0"/>
          <a:lstStyle>
            <a:lvl1pPr>
              <a:defRPr/>
            </a:lvl1pPr>
          </a:lstStyle>
          <a:p>
            <a:r>
              <a:rPr kumimoji="0" lang="de-DE" smtClean="0"/>
              <a:t>Titelmasterformat durch Klicken bearbeiten</a:t>
            </a:r>
            <a:endParaRPr kumimoji="0" lang="en-US"/>
          </a:p>
        </p:txBody>
      </p:sp>
      <p:sp>
        <p:nvSpPr>
          <p:cNvPr id="3" name="Textplatzhalt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Textmasterformate durch Klicken bearbeiten</a:t>
            </a:r>
          </a:p>
        </p:txBody>
      </p:sp>
      <p:sp>
        <p:nvSpPr>
          <p:cNvPr id="4" name="Textplatzhalt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de-DE" smtClean="0"/>
              <a:t>Textmasterformate durch Klicken bearbeiten</a:t>
            </a:r>
          </a:p>
        </p:txBody>
      </p:sp>
      <p:sp>
        <p:nvSpPr>
          <p:cNvPr id="7" name="Datumsplatzhalter 6"/>
          <p:cNvSpPr>
            <a:spLocks noGrp="1"/>
          </p:cNvSpPr>
          <p:nvPr>
            <p:ph type="dt" sz="half" idx="10"/>
          </p:nvPr>
        </p:nvSpPr>
        <p:spPr/>
        <p:txBody>
          <a:bodyPr/>
          <a:lstStyle/>
          <a:p>
            <a:fld id="{86AA1946-9913-41A0-BADB-3ABFF6B0DAA4}" type="datetimeFigureOut">
              <a:rPr lang="de-DE" smtClean="0"/>
              <a:pPr/>
              <a:t>23.10.2012</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DACCF731-77DE-4C1C-8927-A07E858F844E}" type="slidenum">
              <a:rPr lang="de-DE" smtClean="0"/>
              <a:pPr/>
              <a:t>‹Nr.›</a:t>
            </a:fld>
            <a:endParaRPr lang="de-DE"/>
          </a:p>
        </p:txBody>
      </p:sp>
      <p:sp>
        <p:nvSpPr>
          <p:cNvPr id="11" name="Inhaltsplatzhalter 10"/>
          <p:cNvSpPr>
            <a:spLocks noGrp="1"/>
          </p:cNvSpPr>
          <p:nvPr>
            <p:ph sz="half" idx="2"/>
          </p:nvPr>
        </p:nvSpPr>
        <p:spPr>
          <a:xfrm>
            <a:off x="914400" y="2247900"/>
            <a:ext cx="3733800" cy="3886200"/>
          </a:xfrm>
        </p:spPr>
        <p:txBody>
          <a:bodyPr vert="horz"/>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
        <p:nvSpPr>
          <p:cNvPr id="13" name="Inhaltsplatzhalter 12"/>
          <p:cNvSpPr>
            <a:spLocks noGrp="1"/>
          </p:cNvSpPr>
          <p:nvPr>
            <p:ph sz="half" idx="4"/>
          </p:nvPr>
        </p:nvSpPr>
        <p:spPr>
          <a:xfrm>
            <a:off x="4953000" y="2247900"/>
            <a:ext cx="3733800" cy="3886200"/>
          </a:xfrm>
        </p:spPr>
        <p:txBody>
          <a:bodyPr vert="horz"/>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kumimoji="0" lang="de-DE" smtClean="0"/>
              <a:t>Titelmasterformat durch Klicken bearbeiten</a:t>
            </a:r>
            <a:endParaRPr kumimoji="0" lang="en-US"/>
          </a:p>
        </p:txBody>
      </p:sp>
      <p:sp>
        <p:nvSpPr>
          <p:cNvPr id="3" name="Datumsplatzhalter 2"/>
          <p:cNvSpPr>
            <a:spLocks noGrp="1"/>
          </p:cNvSpPr>
          <p:nvPr>
            <p:ph type="dt" sz="half" idx="10"/>
          </p:nvPr>
        </p:nvSpPr>
        <p:spPr/>
        <p:txBody>
          <a:bodyPr/>
          <a:lstStyle/>
          <a:p>
            <a:fld id="{86AA1946-9913-41A0-BADB-3ABFF6B0DAA4}" type="datetimeFigureOut">
              <a:rPr lang="de-DE" smtClean="0"/>
              <a:pPr/>
              <a:t>23.10.2012</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DACCF731-77DE-4C1C-8927-A07E858F844E}" type="slidenum">
              <a:rPr lang="de-DE" smtClean="0"/>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86AA1946-9913-41A0-BADB-3ABFF6B0DAA4}" type="datetimeFigureOut">
              <a:rPr lang="de-DE" smtClean="0"/>
              <a:pPr/>
              <a:t>23.10.2012</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DACCF731-77DE-4C1C-8927-A07E858F844E}" type="slidenum">
              <a:rPr lang="de-DE" smtClean="0"/>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8" name="Rechteck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Abgerundetes Rechteck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el 1"/>
          <p:cNvSpPr>
            <a:spLocks noGrp="1"/>
          </p:cNvSpPr>
          <p:nvPr>
            <p:ph type="title"/>
          </p:nvPr>
        </p:nvSpPr>
        <p:spPr>
          <a:xfrm>
            <a:off x="914400" y="273050"/>
            <a:ext cx="7772400" cy="1143000"/>
          </a:xfrm>
        </p:spPr>
        <p:txBody>
          <a:bodyPr anchor="b" anchorCtr="0"/>
          <a:lstStyle>
            <a:lvl1pPr algn="l">
              <a:buNone/>
              <a:defRPr sz="4000" b="0"/>
            </a:lvl1pPr>
          </a:lstStyle>
          <a:p>
            <a:r>
              <a:rPr kumimoji="0" lang="de-DE" smtClean="0"/>
              <a:t>Titelmasterformat durch Klicken bearbeiten</a:t>
            </a:r>
            <a:endParaRPr kumimoji="0" lang="en-US"/>
          </a:p>
        </p:txBody>
      </p:sp>
      <p:sp>
        <p:nvSpPr>
          <p:cNvPr id="3" name="Textplatzhalt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de-DE" smtClean="0"/>
              <a:t>Textmasterformate durch Klicken bearbeiten</a:t>
            </a:r>
          </a:p>
        </p:txBody>
      </p:sp>
      <p:sp>
        <p:nvSpPr>
          <p:cNvPr id="5" name="Datumsplatzhalter 4"/>
          <p:cNvSpPr>
            <a:spLocks noGrp="1"/>
          </p:cNvSpPr>
          <p:nvPr>
            <p:ph type="dt" sz="half" idx="10"/>
          </p:nvPr>
        </p:nvSpPr>
        <p:spPr/>
        <p:txBody>
          <a:bodyPr/>
          <a:lstStyle/>
          <a:p>
            <a:fld id="{86AA1946-9913-41A0-BADB-3ABFF6B0DAA4}" type="datetimeFigureOut">
              <a:rPr lang="de-DE" smtClean="0"/>
              <a:pPr/>
              <a:t>23.10.2012</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DACCF731-77DE-4C1C-8927-A07E858F844E}" type="slidenum">
              <a:rPr lang="de-DE" smtClean="0"/>
              <a:pPr/>
              <a:t>‹Nr.›</a:t>
            </a:fld>
            <a:endParaRPr lang="de-DE"/>
          </a:p>
        </p:txBody>
      </p:sp>
      <p:sp>
        <p:nvSpPr>
          <p:cNvPr id="11" name="Inhaltsplatzhalter 10"/>
          <p:cNvSpPr>
            <a:spLocks noGrp="1"/>
          </p:cNvSpPr>
          <p:nvPr>
            <p:ph sz="quarter" idx="1"/>
          </p:nvPr>
        </p:nvSpPr>
        <p:spPr>
          <a:xfrm>
            <a:off x="2971800" y="1600200"/>
            <a:ext cx="5715000" cy="4495800"/>
          </a:xfrm>
        </p:spPr>
        <p:txBody>
          <a:bodyPr vert="horz"/>
          <a:lstStyle/>
          <a:p>
            <a:pPr lvl="0" eaLnBrk="1" latinLnBrk="0" hangingPunct="1"/>
            <a:r>
              <a:rPr lang="de-DE" smtClean="0"/>
              <a:t>Textmasterformate durch Klicken bearbeiten</a:t>
            </a:r>
          </a:p>
          <a:p>
            <a:pPr lvl="1" eaLnBrk="1" latinLnBrk="0" hangingPunct="1"/>
            <a:r>
              <a:rPr lang="de-DE" smtClean="0"/>
              <a:t>Zweite Ebene</a:t>
            </a:r>
          </a:p>
          <a:p>
            <a:pPr lvl="2" eaLnBrk="1" latinLnBrk="0" hangingPunct="1"/>
            <a:r>
              <a:rPr lang="de-DE" smtClean="0"/>
              <a:t>Dritte Ebene</a:t>
            </a:r>
          </a:p>
          <a:p>
            <a:pPr lvl="3" eaLnBrk="1" latinLnBrk="0" hangingPunct="1"/>
            <a:r>
              <a:rPr lang="de-DE" smtClean="0"/>
              <a:t>Vierte Ebene</a:t>
            </a:r>
          </a:p>
          <a:p>
            <a:pPr lvl="4" eaLnBrk="1" latinLnBrk="0" hangingPunct="1"/>
            <a:r>
              <a:rPr lang="de-DE" smtClean="0"/>
              <a:t>Fünfte Ebene</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de-DE" smtClean="0"/>
              <a:t>Titelmasterformat durch Klicken bearbeiten</a:t>
            </a:r>
            <a:endParaRPr kumimoji="0" lang="en-US"/>
          </a:p>
        </p:txBody>
      </p:sp>
      <p:sp>
        <p:nvSpPr>
          <p:cNvPr id="4" name="Textplatzhalt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de-DE" smtClean="0"/>
              <a:t>Textmasterformate durch Klicken bearbeiten</a:t>
            </a:r>
          </a:p>
        </p:txBody>
      </p:sp>
      <p:sp>
        <p:nvSpPr>
          <p:cNvPr id="5" name="Datumsplatzhalter 4"/>
          <p:cNvSpPr>
            <a:spLocks noGrp="1"/>
          </p:cNvSpPr>
          <p:nvPr>
            <p:ph type="dt" sz="half" idx="10"/>
          </p:nvPr>
        </p:nvSpPr>
        <p:spPr/>
        <p:txBody>
          <a:bodyPr/>
          <a:lstStyle/>
          <a:p>
            <a:fld id="{86AA1946-9913-41A0-BADB-3ABFF6B0DAA4}" type="datetimeFigureOut">
              <a:rPr lang="de-DE" smtClean="0"/>
              <a:pPr/>
              <a:t>23.10.2012</a:t>
            </a:fld>
            <a:endParaRPr lang="de-DE"/>
          </a:p>
        </p:txBody>
      </p:sp>
      <p:sp>
        <p:nvSpPr>
          <p:cNvPr id="6" name="Fußzeilenplatzhalter 5"/>
          <p:cNvSpPr>
            <a:spLocks noGrp="1"/>
          </p:cNvSpPr>
          <p:nvPr>
            <p:ph type="ftr" sz="quarter" idx="11"/>
          </p:nvPr>
        </p:nvSpPr>
        <p:spPr>
          <a:xfrm>
            <a:off x="914400" y="6172200"/>
            <a:ext cx="3886200" cy="457200"/>
          </a:xfrm>
        </p:spPr>
        <p:txBody>
          <a:bodyPr/>
          <a:lstStyle/>
          <a:p>
            <a:endParaRPr lang="de-DE"/>
          </a:p>
        </p:txBody>
      </p:sp>
      <p:sp>
        <p:nvSpPr>
          <p:cNvPr id="7" name="Foliennummernplatzhalter 6"/>
          <p:cNvSpPr>
            <a:spLocks noGrp="1"/>
          </p:cNvSpPr>
          <p:nvPr>
            <p:ph type="sldNum" sz="quarter" idx="12"/>
          </p:nvPr>
        </p:nvSpPr>
        <p:spPr>
          <a:xfrm>
            <a:off x="146304" y="6208776"/>
            <a:ext cx="457200" cy="457200"/>
          </a:xfrm>
        </p:spPr>
        <p:txBody>
          <a:bodyPr/>
          <a:lstStyle/>
          <a:p>
            <a:fld id="{DACCF731-77DE-4C1C-8927-A07E858F844E}" type="slidenum">
              <a:rPr lang="de-DE" smtClean="0"/>
              <a:pPr/>
              <a:t>‹Nr.›</a:t>
            </a:fld>
            <a:endParaRPr lang="de-DE"/>
          </a:p>
        </p:txBody>
      </p:sp>
      <p:sp>
        <p:nvSpPr>
          <p:cNvPr id="11" name="Rechteck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hteck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hteck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Bildplatzhalt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de-DE" smtClean="0"/>
              <a:t>Bild durch Klicken auf Symbol hinzufügen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hteck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Abgerundetes Rechteck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elplatzhalt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de-DE" smtClean="0"/>
              <a:t>Titelmasterformat durch Klicken bearbeiten</a:t>
            </a:r>
            <a:endParaRPr kumimoji="0" lang="en-US"/>
          </a:p>
        </p:txBody>
      </p:sp>
      <p:sp>
        <p:nvSpPr>
          <p:cNvPr id="13" name="Textplatzhalt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de-DE" smtClean="0"/>
              <a:t>Textmasterformate durch Klicken bearbeiten</a:t>
            </a:r>
          </a:p>
          <a:p>
            <a:pPr lvl="1" eaLnBrk="1" latinLnBrk="0" hangingPunct="1"/>
            <a:r>
              <a:rPr kumimoji="0" lang="de-DE" smtClean="0"/>
              <a:t>Zweite Ebene</a:t>
            </a:r>
          </a:p>
          <a:p>
            <a:pPr lvl="2" eaLnBrk="1" latinLnBrk="0" hangingPunct="1"/>
            <a:r>
              <a:rPr kumimoji="0" lang="de-DE" smtClean="0"/>
              <a:t>Dritte Ebene</a:t>
            </a:r>
          </a:p>
          <a:p>
            <a:pPr lvl="3" eaLnBrk="1" latinLnBrk="0" hangingPunct="1"/>
            <a:r>
              <a:rPr kumimoji="0" lang="de-DE" smtClean="0"/>
              <a:t>Vierte Ebene</a:t>
            </a:r>
          </a:p>
          <a:p>
            <a:pPr lvl="4" eaLnBrk="1" latinLnBrk="0" hangingPunct="1"/>
            <a:r>
              <a:rPr kumimoji="0" lang="de-DE" smtClean="0"/>
              <a:t>Fünfte Ebene</a:t>
            </a:r>
            <a:endParaRPr kumimoji="0" lang="en-US"/>
          </a:p>
        </p:txBody>
      </p:sp>
      <p:sp>
        <p:nvSpPr>
          <p:cNvPr id="14" name="Datumsplatzhalt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6AA1946-9913-41A0-BADB-3ABFF6B0DAA4}" type="datetimeFigureOut">
              <a:rPr lang="de-DE" smtClean="0"/>
              <a:pPr/>
              <a:t>23.10.2012</a:t>
            </a:fld>
            <a:endParaRPr lang="de-DE"/>
          </a:p>
        </p:txBody>
      </p:sp>
      <p:sp>
        <p:nvSpPr>
          <p:cNvPr id="3" name="Fußzeilenplatzhalt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de-DE"/>
          </a:p>
        </p:txBody>
      </p:sp>
      <p:sp>
        <p:nvSpPr>
          <p:cNvPr id="23" name="Foliennummernplatzhalt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ACCF731-77DE-4C1C-8927-A07E858F844E}" type="slidenum">
              <a:rPr lang="de-DE" smtClean="0"/>
              <a:pPr/>
              <a:t>‹Nr.›</a:t>
            </a:fld>
            <a:endParaRPr lang="de-DE"/>
          </a:p>
        </p:txBody>
      </p:sp>
    </p:spTree>
  </p:cSld>
  <p:clrMap bg1="lt1" tx1="dk1" bg2="lt2" tx2="dk2" accent1="accent1" accent2="accent2" accent3="accent3" accent4="accent4" accent5="accent5" accent6="accent6" hlink="hlink" folHlink="folHlink"/>
  <p:sldLayoutIdLst>
    <p:sldLayoutId id="2147483985" r:id="rId1"/>
    <p:sldLayoutId id="2147483986" r:id="rId2"/>
    <p:sldLayoutId id="2147483987" r:id="rId3"/>
    <p:sldLayoutId id="2147483988" r:id="rId4"/>
    <p:sldLayoutId id="2147483989" r:id="rId5"/>
    <p:sldLayoutId id="2147483990" r:id="rId6"/>
    <p:sldLayoutId id="2147483991" r:id="rId7"/>
    <p:sldLayoutId id="2147483992" r:id="rId8"/>
    <p:sldLayoutId id="2147483993" r:id="rId9"/>
    <p:sldLayoutId id="2147483994" r:id="rId10"/>
    <p:sldLayoutId id="21474839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www.winncomm.de/"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csn-lange.de/" TargetMode="External"/><Relationship Id="rId2" Type="http://schemas.openxmlformats.org/officeDocument/2006/relationships/hyperlink" Target="http://www.vereins-meyer-software.de/"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www.paelmke.de/"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www.kleingarten-bund.de/"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kv-kleingaertner-arnstadt-ilmenau.de/"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tertitel 2"/>
          <p:cNvSpPr>
            <a:spLocks noGrp="1"/>
          </p:cNvSpPr>
          <p:nvPr>
            <p:ph type="subTitle" idx="1"/>
          </p:nvPr>
        </p:nvSpPr>
        <p:spPr/>
        <p:txBody>
          <a:bodyPr>
            <a:normAutofit/>
          </a:bodyPr>
          <a:lstStyle/>
          <a:p>
            <a:r>
              <a:rPr lang="de-DE" sz="4000" b="1" dirty="0" smtClean="0"/>
              <a:t>20. und 27. 10. 2012</a:t>
            </a:r>
          </a:p>
          <a:p>
            <a:r>
              <a:rPr lang="de-DE" sz="4000" b="1" dirty="0" smtClean="0"/>
              <a:t>Arnstadt Kohlenmarkt 20</a:t>
            </a:r>
            <a:endParaRPr lang="de-DE" sz="4000" b="1" dirty="0"/>
          </a:p>
        </p:txBody>
      </p:sp>
      <p:sp>
        <p:nvSpPr>
          <p:cNvPr id="2" name="Titel 1"/>
          <p:cNvSpPr>
            <a:spLocks noGrp="1"/>
          </p:cNvSpPr>
          <p:nvPr>
            <p:ph type="ctrTitle"/>
          </p:nvPr>
        </p:nvSpPr>
        <p:spPr/>
        <p:txBody>
          <a:bodyPr>
            <a:normAutofit/>
          </a:bodyPr>
          <a:lstStyle/>
          <a:p>
            <a:r>
              <a:rPr lang="de-DE" b="1" dirty="0" smtClean="0">
                <a:latin typeface="Arial Black" pitchFamily="34" charset="0"/>
              </a:rPr>
              <a:t>Schulung der Finanzverantwortlichen</a:t>
            </a:r>
            <a:endParaRPr lang="de-DE" b="1" dirty="0">
              <a:latin typeface="Arial Black"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4. Rücklagenbildung</a:t>
            </a:r>
            <a:endParaRPr lang="de-DE" b="1" dirty="0"/>
          </a:p>
        </p:txBody>
      </p:sp>
      <p:sp>
        <p:nvSpPr>
          <p:cNvPr id="3" name="Inhaltsplatzhalter 2"/>
          <p:cNvSpPr>
            <a:spLocks noGrp="1"/>
          </p:cNvSpPr>
          <p:nvPr>
            <p:ph sz="quarter" idx="1"/>
          </p:nvPr>
        </p:nvSpPr>
        <p:spPr/>
        <p:txBody>
          <a:bodyPr>
            <a:normAutofit/>
          </a:bodyPr>
          <a:lstStyle/>
          <a:p>
            <a:r>
              <a:rPr lang="de-DE" sz="2800" dirty="0" smtClean="0"/>
              <a:t>Die Rücklagenbildung nach §58 Nr. 7a AO ist grundsätzlich für alle steuerbegünstigten Körperschaften möglich.</a:t>
            </a:r>
          </a:p>
          <a:p>
            <a:r>
              <a:rPr lang="de-DE" sz="2800" dirty="0" smtClean="0"/>
              <a:t>Dabei unterscheiden wir</a:t>
            </a:r>
          </a:p>
          <a:p>
            <a:r>
              <a:rPr lang="de-DE" sz="2800" b="1" dirty="0" smtClean="0">
                <a:solidFill>
                  <a:srgbClr val="00B050"/>
                </a:solidFill>
              </a:rPr>
              <a:t>1. Zweckgebundene Rücklagen </a:t>
            </a:r>
            <a:r>
              <a:rPr lang="de-DE" sz="2800" dirty="0" smtClean="0"/>
              <a:t>für Baumaßnahmen, Reparaturen u. Ä. </a:t>
            </a:r>
            <a:r>
              <a:rPr lang="de-DE" sz="2800" dirty="0" smtClean="0">
                <a:solidFill>
                  <a:srgbClr val="FF0000"/>
                </a:solidFill>
              </a:rPr>
              <a:t>(keine Beschränkung der Höhe und zeitlichen Verwendung) </a:t>
            </a:r>
          </a:p>
          <a:p>
            <a:endParaRPr lang="de-DE" sz="2800"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4. Rücklagenbildung</a:t>
            </a:r>
            <a:endParaRPr lang="de-DE" b="1" dirty="0"/>
          </a:p>
        </p:txBody>
      </p:sp>
      <p:sp>
        <p:nvSpPr>
          <p:cNvPr id="3" name="Inhaltsplatzhalter 2"/>
          <p:cNvSpPr>
            <a:spLocks noGrp="1"/>
          </p:cNvSpPr>
          <p:nvPr>
            <p:ph sz="quarter" idx="1"/>
          </p:nvPr>
        </p:nvSpPr>
        <p:spPr/>
        <p:txBody>
          <a:bodyPr>
            <a:normAutofit/>
          </a:bodyPr>
          <a:lstStyle/>
          <a:p>
            <a:r>
              <a:rPr lang="de-DE" sz="2800" b="1" dirty="0" smtClean="0">
                <a:solidFill>
                  <a:srgbClr val="00B050"/>
                </a:solidFill>
              </a:rPr>
              <a:t>2. Betriebsmittelrücklagen </a:t>
            </a:r>
            <a:r>
              <a:rPr lang="de-DE" sz="2800" dirty="0" smtClean="0"/>
              <a:t>für periodisch wiederkehrende ausgaben wie z.B. Mieten, Pachten, Beiträge o. Ä.  </a:t>
            </a:r>
            <a:r>
              <a:rPr lang="de-DE" sz="2800" dirty="0" smtClean="0">
                <a:solidFill>
                  <a:srgbClr val="FF0000"/>
                </a:solidFill>
              </a:rPr>
              <a:t>(Diese Rücklagen sind zeitnah zu verwenden in der Regel innerhalb eines Jahres) </a:t>
            </a:r>
          </a:p>
          <a:p>
            <a:r>
              <a:rPr lang="de-DE" sz="2800" b="1" dirty="0" smtClean="0">
                <a:solidFill>
                  <a:srgbClr val="00B050"/>
                </a:solidFill>
              </a:rPr>
              <a:t>3. Freie Rücklagen </a:t>
            </a:r>
            <a:r>
              <a:rPr lang="de-DE" sz="2800" dirty="0" smtClean="0"/>
              <a:t>können jährlich gebildet werden aus:</a:t>
            </a:r>
          </a:p>
          <a:p>
            <a:r>
              <a:rPr lang="de-DE" sz="2800" dirty="0" smtClean="0"/>
              <a:t>- 1/3 des Überschusses aus Vermögensverwaltung (z.B. Zinserträge, Dividenden, Miet- und Pachteinnahmen).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4. Rücklagenbildung</a:t>
            </a:r>
            <a:endParaRPr lang="de-DE" b="1" dirty="0"/>
          </a:p>
        </p:txBody>
      </p:sp>
      <p:sp>
        <p:nvSpPr>
          <p:cNvPr id="3" name="Inhaltsplatzhalter 2"/>
          <p:cNvSpPr>
            <a:spLocks noGrp="1"/>
          </p:cNvSpPr>
          <p:nvPr>
            <p:ph sz="quarter" idx="1"/>
          </p:nvPr>
        </p:nvSpPr>
        <p:spPr/>
        <p:txBody>
          <a:bodyPr>
            <a:normAutofit/>
          </a:bodyPr>
          <a:lstStyle/>
          <a:p>
            <a:r>
              <a:rPr lang="de-DE" sz="2800" dirty="0" smtClean="0"/>
              <a:t>- 10 % der sonstigen nach §55 Abs. 1 Nr. 5 zeitnah zu verwendenden Mittel (Bruttoeinnahmen wie z.B. Beiträge, Umlagen) aus dem ideellen Bereich. </a:t>
            </a:r>
          </a:p>
          <a:p>
            <a:r>
              <a:rPr lang="de-DE" sz="2800" dirty="0" smtClean="0"/>
              <a:t>- Erbschaften, Spenden und Zuwendungen.</a:t>
            </a:r>
          </a:p>
          <a:p>
            <a:r>
              <a:rPr lang="de-DE" sz="2800" dirty="0" smtClean="0">
                <a:solidFill>
                  <a:srgbClr val="FF0000"/>
                </a:solidFill>
              </a:rPr>
              <a:t>Die Gesamthöhe der freien Rücklage ist unbegrenzt. Währen der Dauer des Bestehens braucht die Körperschaft die freie Rücklage nicht auflösen. Die Rücklage ist aber auf Dauer für steuerbegünstigte Zwecke zu verwenden.  </a:t>
            </a:r>
            <a:endParaRPr lang="de-DE" sz="2800"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4. Rücklagenbildung</a:t>
            </a:r>
            <a:endParaRPr lang="de-DE" dirty="0"/>
          </a:p>
        </p:txBody>
      </p:sp>
      <p:sp>
        <p:nvSpPr>
          <p:cNvPr id="3" name="Inhaltsplatzhalter 2"/>
          <p:cNvSpPr>
            <a:spLocks noGrp="1"/>
          </p:cNvSpPr>
          <p:nvPr>
            <p:ph sz="quarter" idx="1"/>
          </p:nvPr>
        </p:nvSpPr>
        <p:spPr/>
        <p:txBody>
          <a:bodyPr/>
          <a:lstStyle/>
          <a:p>
            <a:r>
              <a:rPr lang="de-DE" sz="2800" dirty="0" smtClean="0"/>
              <a:t>Der Landesverband  </a:t>
            </a:r>
            <a:r>
              <a:rPr lang="de-DE" dirty="0" smtClean="0"/>
              <a:t>Thüringen der Gartenfreunde gibt folgende Empfehlung raus:</a:t>
            </a:r>
          </a:p>
          <a:p>
            <a:r>
              <a:rPr lang="de-DE" b="1" dirty="0" smtClean="0">
                <a:solidFill>
                  <a:srgbClr val="FF0000"/>
                </a:solidFill>
              </a:rPr>
              <a:t>In jedem Kleingartenverein sollte mindestens eine Rücklage in Höhe eines finanziellen Jahresetats vorhanden sein.</a:t>
            </a:r>
            <a:endParaRPr lang="de-DE" b="1" dirty="0">
              <a:solidFill>
                <a:srgbClr val="FF0000"/>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5. Buchhaltung</a:t>
            </a:r>
            <a:endParaRPr lang="de-DE" dirty="0"/>
          </a:p>
        </p:txBody>
      </p:sp>
      <p:sp>
        <p:nvSpPr>
          <p:cNvPr id="3" name="Inhaltsplatzhalter 2"/>
          <p:cNvSpPr>
            <a:spLocks noGrp="1"/>
          </p:cNvSpPr>
          <p:nvPr>
            <p:ph sz="quarter" idx="1"/>
          </p:nvPr>
        </p:nvSpPr>
        <p:spPr/>
        <p:txBody>
          <a:bodyPr>
            <a:normAutofit/>
          </a:bodyPr>
          <a:lstStyle/>
          <a:p>
            <a:r>
              <a:rPr lang="de-DE" b="1" dirty="0" smtClean="0">
                <a:solidFill>
                  <a:srgbClr val="00B050"/>
                </a:solidFill>
              </a:rPr>
              <a:t>Dazu siehe auch „Grüne Schriftenreihe des BDG Nr. 198“.</a:t>
            </a:r>
          </a:p>
          <a:p>
            <a:r>
              <a:rPr lang="de-DE" sz="2800" dirty="0" smtClean="0"/>
              <a:t>Ein gemeinnütziger Verein, welcher die steuerliche Gemeinnützigkeit besitzt, muss die Vorgaben des Gemeinnützigkeitsrechts sowie die steuerliche Aufzeichnungspflicht erfüllen. Dazu gehören die Buchführung aller Einnahmen und Ausgaben, ein jährlicher Vereinsabschluss sowie eine Vermögensaufstellung mit Rechenschaftslegung vor den Mitgliedern sowie Buchprüfung.</a:t>
            </a:r>
          </a:p>
          <a:p>
            <a:endParaRPr lang="de-DE" sz="1800"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5. Buchhaltung</a:t>
            </a:r>
            <a:endParaRPr lang="de-DE" dirty="0"/>
          </a:p>
        </p:txBody>
      </p:sp>
      <p:sp>
        <p:nvSpPr>
          <p:cNvPr id="3" name="Inhaltsplatzhalter 2"/>
          <p:cNvSpPr>
            <a:spLocks noGrp="1"/>
          </p:cNvSpPr>
          <p:nvPr>
            <p:ph sz="quarter" idx="1"/>
          </p:nvPr>
        </p:nvSpPr>
        <p:spPr/>
        <p:txBody>
          <a:bodyPr>
            <a:normAutofit/>
          </a:bodyPr>
          <a:lstStyle/>
          <a:p>
            <a:r>
              <a:rPr lang="de-DE" sz="2800" dirty="0" smtClean="0"/>
              <a:t>Der Gesetzgeber hat vorgeschrieben, dass die gewählten Vorstände in den Vereinen verpflichtet sind, den Mitgliedern gegenüber Rechenschaft über die Herkunft und Verwendung der Gelder abzulegen.</a:t>
            </a:r>
          </a:p>
          <a:p>
            <a:r>
              <a:rPr lang="de-DE" sz="2800" dirty="0" smtClean="0">
                <a:solidFill>
                  <a:srgbClr val="00B050"/>
                </a:solidFill>
              </a:rPr>
              <a:t>( §§ 27 Abs. 3 </a:t>
            </a:r>
            <a:r>
              <a:rPr lang="de-DE" sz="2800" dirty="0" err="1" smtClean="0">
                <a:solidFill>
                  <a:srgbClr val="00B050"/>
                </a:solidFill>
              </a:rPr>
              <a:t>i.V.m</a:t>
            </a:r>
            <a:r>
              <a:rPr lang="de-DE" sz="2800" dirty="0" smtClean="0">
                <a:solidFill>
                  <a:srgbClr val="00B050"/>
                </a:solidFill>
              </a:rPr>
              <a:t>. 259-260, 264, 670 BGB )</a:t>
            </a:r>
          </a:p>
          <a:p>
            <a:endParaRPr lang="de-DE" sz="2800" dirty="0">
              <a:solidFill>
                <a:srgbClr val="00B05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5. Buchhaltung</a:t>
            </a:r>
            <a:endParaRPr lang="de-DE" dirty="0"/>
          </a:p>
        </p:txBody>
      </p:sp>
      <p:sp>
        <p:nvSpPr>
          <p:cNvPr id="3" name="Inhaltsplatzhalter 2"/>
          <p:cNvSpPr>
            <a:spLocks noGrp="1"/>
          </p:cNvSpPr>
          <p:nvPr>
            <p:ph sz="quarter" idx="1"/>
          </p:nvPr>
        </p:nvSpPr>
        <p:spPr/>
        <p:txBody>
          <a:bodyPr>
            <a:normAutofit/>
          </a:bodyPr>
          <a:lstStyle/>
          <a:p>
            <a:r>
              <a:rPr lang="de-DE" sz="2800" dirty="0" smtClean="0"/>
              <a:t>Das Erfordernis der ordnungsgemäßen Buchführung ist deshalb von großer Bedeutung, da damit erreicht werden kann, dass Fremde (z.B. Finanzbehörde, Kassenprüfer) sehr schnell und ohne großen Aufwand die Buchführung überprüfen können.</a:t>
            </a:r>
          </a:p>
          <a:p>
            <a:r>
              <a:rPr lang="de-DE" sz="2800" dirty="0" smtClean="0"/>
              <a:t>Neben dem BGB werden auch in den Steuergesetzen ausdrücklich Aufzeichnungen gefordert.</a:t>
            </a:r>
          </a:p>
          <a:p>
            <a:r>
              <a:rPr lang="de-DE" sz="2800" dirty="0" smtClean="0"/>
              <a:t>Nicht zuletzt fordert die Gewährung der steuerlichen Gemeinnützigkeit, alle Vorgänge aufzuzeichnen und nachprüfbar werden zu lassen.</a:t>
            </a:r>
            <a:endParaRPr lang="de-DE" sz="28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5. Buchhaltung</a:t>
            </a:r>
            <a:endParaRPr lang="de-DE" dirty="0"/>
          </a:p>
        </p:txBody>
      </p:sp>
      <p:sp>
        <p:nvSpPr>
          <p:cNvPr id="3" name="Inhaltsplatzhalter 2"/>
          <p:cNvSpPr>
            <a:spLocks noGrp="1"/>
          </p:cNvSpPr>
          <p:nvPr>
            <p:ph sz="quarter" idx="1"/>
          </p:nvPr>
        </p:nvSpPr>
        <p:spPr/>
        <p:txBody>
          <a:bodyPr/>
          <a:lstStyle/>
          <a:p>
            <a:r>
              <a:rPr lang="de-DE" sz="2800" dirty="0" smtClean="0"/>
              <a:t>Die Prüfung der Anerkennung der steuerlichen Gemeinnützigkeit erfolgt durch das zuständige Finanzamt in der Regel für 3 Jahre. Die Finanzbehörde verschickt dazu Vordrucke, die auszufüllen sind.</a:t>
            </a:r>
          </a:p>
          <a:p>
            <a:r>
              <a:rPr lang="de-DE" sz="2800" dirty="0" smtClean="0">
                <a:solidFill>
                  <a:srgbClr val="FF0000"/>
                </a:solidFill>
              </a:rPr>
              <a:t>Eine Nichtabgabe hat den Entzug der steuerlichen Gemeinnützigkeit zur Folge!</a:t>
            </a:r>
          </a:p>
          <a:p>
            <a:endParaRPr lang="de-DE"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5. Buchhaltung</a:t>
            </a:r>
            <a:endParaRPr lang="de-DE" dirty="0"/>
          </a:p>
        </p:txBody>
      </p:sp>
      <p:sp>
        <p:nvSpPr>
          <p:cNvPr id="3" name="Inhaltsplatzhalter 2"/>
          <p:cNvSpPr>
            <a:spLocks noGrp="1"/>
          </p:cNvSpPr>
          <p:nvPr>
            <p:ph sz="quarter" idx="1"/>
          </p:nvPr>
        </p:nvSpPr>
        <p:spPr/>
        <p:txBody>
          <a:bodyPr>
            <a:normAutofit lnSpcReduction="10000"/>
          </a:bodyPr>
          <a:lstStyle/>
          <a:p>
            <a:r>
              <a:rPr lang="de-DE" sz="2800" b="1" dirty="0" smtClean="0">
                <a:solidFill>
                  <a:srgbClr val="00B050"/>
                </a:solidFill>
              </a:rPr>
              <a:t>Art der Buchführung</a:t>
            </a:r>
          </a:p>
          <a:p>
            <a:r>
              <a:rPr lang="de-DE" sz="2800" dirty="0" smtClean="0"/>
              <a:t>Man kann zwischen der einfachen und der doppelten Buchführung unterscheiden.</a:t>
            </a:r>
          </a:p>
          <a:p>
            <a:r>
              <a:rPr lang="de-DE" sz="2800" dirty="0" smtClean="0">
                <a:solidFill>
                  <a:srgbClr val="00B050"/>
                </a:solidFill>
              </a:rPr>
              <a:t>Die einfache Buchführung </a:t>
            </a:r>
            <a:r>
              <a:rPr lang="de-DE" sz="2800" dirty="0" smtClean="0"/>
              <a:t>wird dadurch gekennzeichnet, dass in der Regel alle Aufzeichnungen der Geschäftsvorgänge in einem Buch erfolgen ohne eine weitere Aufteilung.</a:t>
            </a:r>
          </a:p>
          <a:p>
            <a:r>
              <a:rPr lang="de-DE" sz="2800" dirty="0" smtClean="0">
                <a:solidFill>
                  <a:srgbClr val="00B050"/>
                </a:solidFill>
              </a:rPr>
              <a:t>Die doppelte Buchführung </a:t>
            </a:r>
            <a:r>
              <a:rPr lang="de-DE" sz="2800" dirty="0" smtClean="0"/>
              <a:t>beinhaltet, dass bei der Aufzeichnung von Einnahmen und Ausgaben zwei Buchungen erfolgen.</a:t>
            </a:r>
            <a:endParaRPr lang="de-DE"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5. Buchhaltung</a:t>
            </a:r>
            <a:endParaRPr lang="de-DE" dirty="0"/>
          </a:p>
        </p:txBody>
      </p:sp>
      <p:sp>
        <p:nvSpPr>
          <p:cNvPr id="3" name="Inhaltsplatzhalter 2"/>
          <p:cNvSpPr>
            <a:spLocks noGrp="1"/>
          </p:cNvSpPr>
          <p:nvPr>
            <p:ph sz="quarter" idx="1"/>
          </p:nvPr>
        </p:nvSpPr>
        <p:spPr/>
        <p:txBody>
          <a:bodyPr>
            <a:normAutofit lnSpcReduction="10000"/>
          </a:bodyPr>
          <a:lstStyle/>
          <a:p>
            <a:r>
              <a:rPr lang="de-DE" sz="2800" dirty="0" smtClean="0"/>
              <a:t>Es gilt der Grundsatz der Ordnungsmäßigkeit der Buchführung. Dazu gehören:</a:t>
            </a:r>
          </a:p>
          <a:p>
            <a:r>
              <a:rPr lang="de-DE" sz="2800" dirty="0" smtClean="0">
                <a:solidFill>
                  <a:srgbClr val="00B050"/>
                </a:solidFill>
              </a:rPr>
              <a:t>Die Vollständigkeit</a:t>
            </a:r>
          </a:p>
          <a:p>
            <a:r>
              <a:rPr lang="de-DE" sz="2800" dirty="0" smtClean="0">
                <a:solidFill>
                  <a:srgbClr val="00B050"/>
                </a:solidFill>
              </a:rPr>
              <a:t>Die Richtigkeit</a:t>
            </a:r>
          </a:p>
          <a:p>
            <a:r>
              <a:rPr lang="de-DE" sz="2800" dirty="0" smtClean="0">
                <a:solidFill>
                  <a:srgbClr val="00B050"/>
                </a:solidFill>
              </a:rPr>
              <a:t>Zeitgerecht </a:t>
            </a:r>
            <a:r>
              <a:rPr lang="de-DE" sz="2800" dirty="0" smtClean="0"/>
              <a:t>(zeitliche Reihenfolge)</a:t>
            </a:r>
          </a:p>
          <a:p>
            <a:r>
              <a:rPr lang="de-DE" sz="2800" dirty="0" smtClean="0">
                <a:solidFill>
                  <a:srgbClr val="00B050"/>
                </a:solidFill>
              </a:rPr>
              <a:t>Geordnet </a:t>
            </a:r>
            <a:r>
              <a:rPr lang="de-DE" sz="2800" dirty="0" smtClean="0"/>
              <a:t>(Aufbewahrung)</a:t>
            </a:r>
          </a:p>
          <a:p>
            <a:r>
              <a:rPr lang="de-DE" sz="2800" dirty="0" smtClean="0">
                <a:solidFill>
                  <a:srgbClr val="FF0000"/>
                </a:solidFill>
              </a:rPr>
              <a:t>Eine bestimmte Form der Buchführung schreibt der Gesetzgeber aber nicht vor. Es genügt eine einfache Einnahmen-Überschuss-Rechnung (EÜR). Dann ist aber eine Vermögensübersicht notwendig.</a:t>
            </a:r>
          </a:p>
          <a:p>
            <a:endParaRPr lang="de-DE"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smtClean="0">
                <a:solidFill>
                  <a:schemeClr val="accent1"/>
                </a:solidFill>
                <a:latin typeface="Arial Black" pitchFamily="34" charset="0"/>
              </a:rPr>
              <a:t>Inhalt</a:t>
            </a:r>
            <a:endParaRPr lang="de-DE" dirty="0">
              <a:solidFill>
                <a:schemeClr val="accent1"/>
              </a:solidFill>
            </a:endParaRPr>
          </a:p>
        </p:txBody>
      </p:sp>
      <p:sp>
        <p:nvSpPr>
          <p:cNvPr id="3" name="Inhaltsplatzhalter 2"/>
          <p:cNvSpPr>
            <a:spLocks noGrp="1"/>
          </p:cNvSpPr>
          <p:nvPr>
            <p:ph sz="quarter" idx="1"/>
          </p:nvPr>
        </p:nvSpPr>
        <p:spPr/>
        <p:txBody>
          <a:bodyPr>
            <a:normAutofit/>
          </a:bodyPr>
          <a:lstStyle/>
          <a:p>
            <a:r>
              <a:rPr lang="de-DE" dirty="0" smtClean="0"/>
              <a:t>1. Vorstellung</a:t>
            </a:r>
          </a:p>
          <a:p>
            <a:r>
              <a:rPr lang="de-DE" dirty="0" smtClean="0"/>
              <a:t>2. Rechnungslegung der Vereine</a:t>
            </a:r>
          </a:p>
          <a:p>
            <a:r>
              <a:rPr lang="de-DE" dirty="0" smtClean="0"/>
              <a:t>3.Ehrenamtspauschale / Aufwandsentschädigung / Sachzuwendungen</a:t>
            </a:r>
          </a:p>
          <a:p>
            <a:r>
              <a:rPr lang="de-DE" dirty="0" smtClean="0"/>
              <a:t>4. Rücklagenbildung</a:t>
            </a:r>
          </a:p>
          <a:p>
            <a:r>
              <a:rPr lang="de-DE" dirty="0" smtClean="0"/>
              <a:t>5. Buchhaltung</a:t>
            </a:r>
          </a:p>
          <a:p>
            <a:r>
              <a:rPr lang="de-DE" dirty="0" smtClean="0"/>
              <a:t>5.1. Beispiel einer Vermögensübersicht</a:t>
            </a:r>
          </a:p>
          <a:p>
            <a:r>
              <a:rPr lang="de-DE" dirty="0" smtClean="0"/>
              <a:t>6. Buchhaltungsprogramme</a:t>
            </a:r>
          </a:p>
          <a:p>
            <a:r>
              <a:rPr lang="de-DE" dirty="0" smtClean="0"/>
              <a:t>7. Sonstiges</a:t>
            </a:r>
          </a:p>
          <a:p>
            <a:endParaRPr lang="de-DE"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5. Buchhaltung</a:t>
            </a:r>
            <a:endParaRPr lang="de-DE" dirty="0"/>
          </a:p>
        </p:txBody>
      </p:sp>
      <p:sp>
        <p:nvSpPr>
          <p:cNvPr id="3" name="Inhaltsplatzhalter 2"/>
          <p:cNvSpPr>
            <a:spLocks noGrp="1"/>
          </p:cNvSpPr>
          <p:nvPr>
            <p:ph sz="quarter" idx="1"/>
          </p:nvPr>
        </p:nvSpPr>
        <p:spPr/>
        <p:txBody>
          <a:bodyPr/>
          <a:lstStyle/>
          <a:p>
            <a:r>
              <a:rPr lang="de-DE" sz="2800" dirty="0" smtClean="0"/>
              <a:t>Die Tätigkeit eines gemeinnützigen Vereins wird aus steuerlicher Sicht in 4 Bereiche aufgeteilt:</a:t>
            </a:r>
          </a:p>
          <a:p>
            <a:r>
              <a:rPr lang="de-DE" sz="2800" b="1" dirty="0" smtClean="0">
                <a:solidFill>
                  <a:srgbClr val="00B050"/>
                </a:solidFill>
              </a:rPr>
              <a:t>1. Ideeller Bereich   </a:t>
            </a:r>
            <a:r>
              <a:rPr lang="de-DE" sz="2800" dirty="0" smtClean="0"/>
              <a:t>Dazu gehört  die Verwaltung der Kleingartenanlage, der Pachtverträge und des Vereins, die Betreuung der Mitglieder, die Fortbildung und Fachberatung und Vereinsaktivitäten.</a:t>
            </a:r>
          </a:p>
          <a:p>
            <a:r>
              <a:rPr lang="de-DE" sz="2800" b="1" dirty="0" smtClean="0">
                <a:solidFill>
                  <a:srgbClr val="00B050"/>
                </a:solidFill>
              </a:rPr>
              <a:t>2. Vermögensverwaltung </a:t>
            </a:r>
            <a:r>
              <a:rPr lang="de-DE" sz="2800" dirty="0" smtClean="0"/>
              <a:t>Dazu gehört die Verwaltung der Erträge aus Geldanlagen, Verpachtungen (z.B. Vereinsheim), Inventar. </a:t>
            </a:r>
          </a:p>
          <a:p>
            <a:endParaRPr lang="de-DE"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5. Buchhaltung</a:t>
            </a:r>
            <a:endParaRPr lang="de-DE" dirty="0"/>
          </a:p>
        </p:txBody>
      </p:sp>
      <p:sp>
        <p:nvSpPr>
          <p:cNvPr id="3" name="Inhaltsplatzhalter 2"/>
          <p:cNvSpPr>
            <a:spLocks noGrp="1"/>
          </p:cNvSpPr>
          <p:nvPr>
            <p:ph sz="quarter" idx="1"/>
          </p:nvPr>
        </p:nvSpPr>
        <p:spPr/>
        <p:txBody>
          <a:bodyPr>
            <a:normAutofit lnSpcReduction="10000"/>
          </a:bodyPr>
          <a:lstStyle/>
          <a:p>
            <a:r>
              <a:rPr lang="de-DE" sz="3000" b="1" dirty="0" smtClean="0">
                <a:solidFill>
                  <a:srgbClr val="00B050"/>
                </a:solidFill>
              </a:rPr>
              <a:t>3. Wirtschaftliche Tätigkeit als Zweckbetrieb </a:t>
            </a:r>
            <a:r>
              <a:rPr lang="de-DE" sz="3000" dirty="0" smtClean="0"/>
              <a:t>Freibetrag = 35000 € pro Jahr. Dazu zählen Erlöse aus z.B. Tag des Gartens, Erntedankfest, Fachvorträge, Tombolas, Verleih von Gartengeräten u.v.m.</a:t>
            </a:r>
          </a:p>
          <a:p>
            <a:r>
              <a:rPr lang="de-DE" sz="3000" b="1" dirty="0" smtClean="0">
                <a:solidFill>
                  <a:srgbClr val="00B050"/>
                </a:solidFill>
              </a:rPr>
              <a:t>4. Steuerpflichtiger wirtschaftlicher Geschäftsbetrieb </a:t>
            </a:r>
            <a:r>
              <a:rPr lang="de-DE" sz="3000" dirty="0" smtClean="0"/>
              <a:t>Freibetrag = 35000 € pro Jahr. Dazu gehört z.B. das selbst bewirtschaftete Vereinsheim, regelmäßiger Verkauf von Speisen und Getränken  u.Ä.</a:t>
            </a:r>
          </a:p>
          <a:p>
            <a:endParaRPr lang="de-DE" sz="3000" b="1" dirty="0" smtClean="0">
              <a:solidFill>
                <a:srgbClr val="FF0000"/>
              </a:solidFill>
            </a:endParaRPr>
          </a:p>
          <a:p>
            <a:endParaRPr lang="de-DE"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b="1" dirty="0" smtClean="0">
                <a:solidFill>
                  <a:schemeClr val="accent1"/>
                </a:solidFill>
              </a:rPr>
              <a:t>5.1 Beispiel einer Vermögensübersicht</a:t>
            </a:r>
            <a:endParaRPr lang="de-DE" dirty="0"/>
          </a:p>
        </p:txBody>
      </p:sp>
      <p:graphicFrame>
        <p:nvGraphicFramePr>
          <p:cNvPr id="4" name="Inhaltsplatzhalter 3"/>
          <p:cNvGraphicFramePr>
            <a:graphicFrameLocks noGrp="1"/>
          </p:cNvGraphicFramePr>
          <p:nvPr>
            <p:ph sz="quarter" idx="1"/>
          </p:nvPr>
        </p:nvGraphicFramePr>
        <p:xfrm>
          <a:off x="914400" y="1447800"/>
          <a:ext cx="7772400" cy="5181600"/>
        </p:xfrm>
        <a:graphic>
          <a:graphicData uri="http://schemas.openxmlformats.org/drawingml/2006/table">
            <a:tbl>
              <a:tblPr firstRow="1" bandRow="1">
                <a:tableStyleId>{5C22544A-7EE6-4342-B048-85BDC9FD1C3A}</a:tableStyleId>
              </a:tblPr>
              <a:tblGrid>
                <a:gridCol w="3886200"/>
                <a:gridCol w="3886200"/>
              </a:tblGrid>
              <a:tr h="370840">
                <a:tc>
                  <a:txBody>
                    <a:bodyPr/>
                    <a:lstStyle/>
                    <a:p>
                      <a:pPr algn="ctr"/>
                      <a:r>
                        <a:rPr lang="de-DE" sz="2800" dirty="0" smtClean="0"/>
                        <a:t>Aktivposten</a:t>
                      </a:r>
                      <a:endParaRPr lang="de-DE" sz="2800" dirty="0"/>
                    </a:p>
                  </a:txBody>
                  <a:tcPr/>
                </a:tc>
                <a:tc>
                  <a:txBody>
                    <a:bodyPr/>
                    <a:lstStyle/>
                    <a:p>
                      <a:pPr algn="ctr"/>
                      <a:r>
                        <a:rPr lang="de-DE" sz="2800" dirty="0" smtClean="0"/>
                        <a:t>Passivposten</a:t>
                      </a:r>
                      <a:endParaRPr lang="de-DE" sz="2800" dirty="0"/>
                    </a:p>
                  </a:txBody>
                  <a:tcPr/>
                </a:tc>
              </a:tr>
              <a:tr h="370840">
                <a:tc>
                  <a:txBody>
                    <a:bodyPr/>
                    <a:lstStyle/>
                    <a:p>
                      <a:r>
                        <a:rPr lang="de-DE" sz="2800" b="1" dirty="0" smtClean="0"/>
                        <a:t>A. Anlagevermögen</a:t>
                      </a:r>
                      <a:endParaRPr lang="de-DE" sz="2800" b="1" dirty="0"/>
                    </a:p>
                  </a:txBody>
                  <a:tcPr/>
                </a:tc>
                <a:tc>
                  <a:txBody>
                    <a:bodyPr/>
                    <a:lstStyle/>
                    <a:p>
                      <a:r>
                        <a:rPr lang="de-DE" sz="2800" b="1" dirty="0" smtClean="0"/>
                        <a:t>A. Vereinsvermögen</a:t>
                      </a:r>
                      <a:endParaRPr lang="de-DE" sz="2800" b="1" dirty="0"/>
                    </a:p>
                  </a:txBody>
                  <a:tcPr/>
                </a:tc>
              </a:tr>
              <a:tr h="370840">
                <a:tc>
                  <a:txBody>
                    <a:bodyPr/>
                    <a:lstStyle/>
                    <a:p>
                      <a:r>
                        <a:rPr lang="de-DE" sz="2800" dirty="0" smtClean="0"/>
                        <a:t>Grund und Boden</a:t>
                      </a:r>
                      <a:endParaRPr lang="de-DE" sz="2800" dirty="0"/>
                    </a:p>
                  </a:txBody>
                  <a:tcPr/>
                </a:tc>
                <a:tc>
                  <a:txBody>
                    <a:bodyPr/>
                    <a:lstStyle/>
                    <a:p>
                      <a:r>
                        <a:rPr lang="de-DE" sz="2800" dirty="0" smtClean="0"/>
                        <a:t>Rücklagen</a:t>
                      </a:r>
                      <a:endParaRPr lang="de-DE" sz="2800" dirty="0"/>
                    </a:p>
                  </a:txBody>
                  <a:tcPr/>
                </a:tc>
              </a:tr>
              <a:tr h="370840">
                <a:tc>
                  <a:txBody>
                    <a:bodyPr/>
                    <a:lstStyle/>
                    <a:p>
                      <a:r>
                        <a:rPr lang="de-DE" sz="2800" dirty="0" smtClean="0"/>
                        <a:t>Vereinsgebäude</a:t>
                      </a:r>
                      <a:endParaRPr lang="de-DE" sz="2800" dirty="0"/>
                    </a:p>
                  </a:txBody>
                  <a:tcPr/>
                </a:tc>
                <a:tc>
                  <a:txBody>
                    <a:bodyPr/>
                    <a:lstStyle/>
                    <a:p>
                      <a:endParaRPr lang="de-DE" sz="2800"/>
                    </a:p>
                  </a:txBody>
                  <a:tcPr/>
                </a:tc>
              </a:tr>
              <a:tr h="370840">
                <a:tc>
                  <a:txBody>
                    <a:bodyPr/>
                    <a:lstStyle/>
                    <a:p>
                      <a:r>
                        <a:rPr lang="de-DE" sz="2800" dirty="0" smtClean="0"/>
                        <a:t>Vereinsausstattung</a:t>
                      </a:r>
                      <a:endParaRPr lang="de-DE" sz="2800" dirty="0"/>
                    </a:p>
                  </a:txBody>
                  <a:tcPr/>
                </a:tc>
                <a:tc>
                  <a:txBody>
                    <a:bodyPr/>
                    <a:lstStyle/>
                    <a:p>
                      <a:endParaRPr lang="de-DE" sz="2800"/>
                    </a:p>
                  </a:txBody>
                  <a:tcPr/>
                </a:tc>
              </a:tr>
              <a:tr h="370840">
                <a:tc>
                  <a:txBody>
                    <a:bodyPr/>
                    <a:lstStyle/>
                    <a:p>
                      <a:r>
                        <a:rPr lang="de-DE" sz="2800" b="1" dirty="0" smtClean="0"/>
                        <a:t>B. Umlaufvermögen</a:t>
                      </a:r>
                      <a:endParaRPr lang="de-DE" sz="2800" b="1" dirty="0"/>
                    </a:p>
                  </a:txBody>
                  <a:tcPr/>
                </a:tc>
                <a:tc>
                  <a:txBody>
                    <a:bodyPr/>
                    <a:lstStyle/>
                    <a:p>
                      <a:r>
                        <a:rPr lang="de-DE" sz="2800" b="1" dirty="0" smtClean="0"/>
                        <a:t>B. Verbindlichkeiten</a:t>
                      </a:r>
                      <a:endParaRPr lang="de-DE" sz="2800" b="1" dirty="0"/>
                    </a:p>
                  </a:txBody>
                  <a:tcPr/>
                </a:tc>
              </a:tr>
              <a:tr h="370840">
                <a:tc>
                  <a:txBody>
                    <a:bodyPr/>
                    <a:lstStyle/>
                    <a:p>
                      <a:r>
                        <a:rPr lang="de-DE" sz="2800" dirty="0" smtClean="0"/>
                        <a:t>Kassenbestand</a:t>
                      </a:r>
                      <a:endParaRPr lang="de-DE" sz="2800" dirty="0"/>
                    </a:p>
                  </a:txBody>
                  <a:tcPr/>
                </a:tc>
                <a:tc>
                  <a:txBody>
                    <a:bodyPr/>
                    <a:lstStyle/>
                    <a:p>
                      <a:r>
                        <a:rPr lang="de-DE" sz="2800" dirty="0" smtClean="0"/>
                        <a:t>Bankverbindlichkeiten</a:t>
                      </a:r>
                      <a:endParaRPr lang="de-DE" sz="2800" dirty="0"/>
                    </a:p>
                  </a:txBody>
                  <a:tcPr/>
                </a:tc>
              </a:tr>
              <a:tr h="370840">
                <a:tc>
                  <a:txBody>
                    <a:bodyPr/>
                    <a:lstStyle/>
                    <a:p>
                      <a:r>
                        <a:rPr lang="de-DE" sz="2800" dirty="0" smtClean="0"/>
                        <a:t>Bankguthaben</a:t>
                      </a:r>
                      <a:endParaRPr lang="de-DE" sz="2800" dirty="0"/>
                    </a:p>
                  </a:txBody>
                  <a:tcPr/>
                </a:tc>
                <a:tc>
                  <a:txBody>
                    <a:bodyPr/>
                    <a:lstStyle/>
                    <a:p>
                      <a:r>
                        <a:rPr lang="de-DE" sz="2800" dirty="0" smtClean="0"/>
                        <a:t>Durchlaufende Posten</a:t>
                      </a:r>
                      <a:endParaRPr lang="de-DE" sz="2800" dirty="0"/>
                    </a:p>
                  </a:txBody>
                  <a:tcPr/>
                </a:tc>
              </a:tr>
              <a:tr h="370840">
                <a:tc>
                  <a:txBody>
                    <a:bodyPr/>
                    <a:lstStyle/>
                    <a:p>
                      <a:r>
                        <a:rPr lang="de-DE" sz="2800" dirty="0" smtClean="0"/>
                        <a:t>Durchlaufende Posten</a:t>
                      </a:r>
                      <a:endParaRPr lang="de-DE" sz="2800" dirty="0"/>
                    </a:p>
                  </a:txBody>
                  <a:tcPr/>
                </a:tc>
                <a:tc>
                  <a:txBody>
                    <a:bodyPr/>
                    <a:lstStyle/>
                    <a:p>
                      <a:r>
                        <a:rPr lang="de-DE" sz="2800" dirty="0" smtClean="0"/>
                        <a:t>Darlehen</a:t>
                      </a:r>
                      <a:endParaRPr lang="de-DE" sz="2800" dirty="0"/>
                    </a:p>
                  </a:txBody>
                  <a:tcPr/>
                </a:tc>
              </a:tr>
              <a:tr h="370840">
                <a:tc>
                  <a:txBody>
                    <a:bodyPr/>
                    <a:lstStyle/>
                    <a:p>
                      <a:pPr algn="r"/>
                      <a:r>
                        <a:rPr lang="de-DE" sz="2800" b="1" dirty="0" smtClean="0"/>
                        <a:t>Summe</a:t>
                      </a:r>
                      <a:endParaRPr lang="de-DE" sz="2800" b="1" dirty="0"/>
                    </a:p>
                  </a:txBody>
                  <a:tcPr/>
                </a:tc>
                <a:tc>
                  <a:txBody>
                    <a:bodyPr/>
                    <a:lstStyle/>
                    <a:p>
                      <a:pPr algn="r"/>
                      <a:r>
                        <a:rPr lang="de-DE" sz="2800" b="1" dirty="0" smtClean="0"/>
                        <a:t>Summe</a:t>
                      </a:r>
                      <a:endParaRPr lang="de-DE" sz="2800" b="1" dirty="0"/>
                    </a:p>
                  </a:txBody>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6. Buchhaltungsprogramme</a:t>
            </a:r>
            <a:endParaRPr lang="de-DE" dirty="0"/>
          </a:p>
        </p:txBody>
      </p:sp>
      <p:sp>
        <p:nvSpPr>
          <p:cNvPr id="3" name="Inhaltsplatzhalter 2"/>
          <p:cNvSpPr>
            <a:spLocks noGrp="1"/>
          </p:cNvSpPr>
          <p:nvPr>
            <p:ph sz="quarter" idx="1"/>
          </p:nvPr>
        </p:nvSpPr>
        <p:spPr/>
        <p:txBody>
          <a:bodyPr>
            <a:normAutofit lnSpcReduction="10000"/>
          </a:bodyPr>
          <a:lstStyle/>
          <a:p>
            <a:r>
              <a:rPr lang="de-DE" sz="2800" b="1" dirty="0" smtClean="0">
                <a:solidFill>
                  <a:srgbClr val="00B050"/>
                </a:solidFill>
              </a:rPr>
              <a:t>1. Muster für Buchhaltung </a:t>
            </a:r>
            <a:r>
              <a:rPr lang="de-DE" sz="2800" dirty="0" smtClean="0"/>
              <a:t>(vorgestellt von Steuerberater Ralf </a:t>
            </a:r>
            <a:r>
              <a:rPr lang="de-DE" sz="2800" dirty="0" err="1" smtClean="0"/>
              <a:t>Kießer</a:t>
            </a:r>
            <a:r>
              <a:rPr lang="de-DE" sz="2800" dirty="0" smtClean="0"/>
              <a:t> bei zentr. Schulung)</a:t>
            </a:r>
          </a:p>
          <a:p>
            <a:r>
              <a:rPr lang="de-DE" sz="2800" b="1" dirty="0" smtClean="0">
                <a:solidFill>
                  <a:srgbClr val="00B050"/>
                </a:solidFill>
              </a:rPr>
              <a:t>2. Beispiel einer Vereinsbuchführung über Excel  </a:t>
            </a:r>
            <a:r>
              <a:rPr lang="de-DE" sz="2800" dirty="0" smtClean="0"/>
              <a:t>(erarbeitet von Gartenfreund Klaus Große, Vorstandsmitglied im Regionalverband der Kleingärtner Jena, Tel.: 03641/422600), </a:t>
            </a:r>
            <a:r>
              <a:rPr lang="de-DE" sz="2800" b="1" dirty="0" smtClean="0">
                <a:solidFill>
                  <a:srgbClr val="FF0000"/>
                </a:solidFill>
              </a:rPr>
              <a:t>kostenlos</a:t>
            </a:r>
          </a:p>
          <a:p>
            <a:r>
              <a:rPr lang="de-DE" sz="2800" b="1" dirty="0" smtClean="0">
                <a:solidFill>
                  <a:srgbClr val="00B050"/>
                </a:solidFill>
              </a:rPr>
              <a:t>3. Vereinsverwaltung 2005 </a:t>
            </a:r>
            <a:r>
              <a:rPr lang="de-DE" sz="2800" dirty="0" smtClean="0"/>
              <a:t>(erarbeitet von WINNER Community GmbH Schellingstr. 75, 72622 Nürtingen) Installationspasswort: </a:t>
            </a:r>
            <a:r>
              <a:rPr lang="de-DE" sz="2800" b="1" dirty="0" smtClean="0">
                <a:solidFill>
                  <a:srgbClr val="FF0000"/>
                </a:solidFill>
              </a:rPr>
              <a:t>6133</a:t>
            </a:r>
            <a:r>
              <a:rPr lang="de-DE" sz="2800" dirty="0" smtClean="0"/>
              <a:t>, Benutzername : </a:t>
            </a:r>
            <a:r>
              <a:rPr lang="de-DE" sz="2800" b="1" dirty="0" err="1" smtClean="0">
                <a:solidFill>
                  <a:srgbClr val="FF0000"/>
                </a:solidFill>
              </a:rPr>
              <a:t>supervisor</a:t>
            </a:r>
            <a:r>
              <a:rPr lang="de-DE" sz="2800" b="1" dirty="0" smtClean="0">
                <a:solidFill>
                  <a:srgbClr val="00B050"/>
                </a:solidFill>
              </a:rPr>
              <a:t>,</a:t>
            </a:r>
            <a:r>
              <a:rPr lang="de-DE" sz="2800" dirty="0" smtClean="0"/>
              <a:t> Passwort: </a:t>
            </a:r>
            <a:r>
              <a:rPr lang="de-DE" sz="2800" dirty="0" smtClean="0">
                <a:solidFill>
                  <a:srgbClr val="FF0000"/>
                </a:solidFill>
              </a:rPr>
              <a:t>leer lassen</a:t>
            </a:r>
            <a:r>
              <a:rPr lang="de-DE" sz="2800" dirty="0" smtClean="0"/>
              <a:t>. Homepage: </a:t>
            </a:r>
            <a:r>
              <a:rPr lang="de-DE" sz="2800" b="1" dirty="0" smtClean="0">
                <a:solidFill>
                  <a:srgbClr val="FF0000"/>
                </a:solidFill>
                <a:hlinkClick r:id="rId2"/>
              </a:rPr>
              <a:t>www.winncomm.de</a:t>
            </a:r>
            <a:r>
              <a:rPr lang="de-DE" sz="2800" b="1" dirty="0" smtClean="0">
                <a:solidFill>
                  <a:srgbClr val="FF0000"/>
                </a:solidFill>
              </a:rPr>
              <a:t> , kostenlos</a:t>
            </a:r>
          </a:p>
          <a:p>
            <a:endParaRPr lang="de-DE" sz="2400" dirty="0" smtClean="0"/>
          </a:p>
          <a:p>
            <a:endParaRPr lang="de-DE" sz="2400" dirty="0" smtClean="0">
              <a:solidFill>
                <a:srgbClr val="00B050"/>
              </a:solidFill>
            </a:endParaRPr>
          </a:p>
          <a:p>
            <a:endParaRPr lang="de-DE" sz="2400" b="1" dirty="0" smtClean="0">
              <a:solidFill>
                <a:srgbClr val="FF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6. Buchhaltungsprogramme</a:t>
            </a:r>
            <a:endParaRPr lang="de-DE" dirty="0"/>
          </a:p>
        </p:txBody>
      </p:sp>
      <p:sp>
        <p:nvSpPr>
          <p:cNvPr id="3" name="Inhaltsplatzhalter 2"/>
          <p:cNvSpPr>
            <a:spLocks noGrp="1"/>
          </p:cNvSpPr>
          <p:nvPr>
            <p:ph sz="quarter" idx="1"/>
          </p:nvPr>
        </p:nvSpPr>
        <p:spPr/>
        <p:txBody>
          <a:bodyPr>
            <a:normAutofit/>
          </a:bodyPr>
          <a:lstStyle/>
          <a:p>
            <a:r>
              <a:rPr lang="de-DE" sz="2800" b="1" dirty="0" smtClean="0">
                <a:solidFill>
                  <a:srgbClr val="00B050"/>
                </a:solidFill>
              </a:rPr>
              <a:t>4. Kleingartenvereinsverwaltung KGVV </a:t>
            </a:r>
            <a:r>
              <a:rPr lang="de-DE" sz="2800" dirty="0" smtClean="0"/>
              <a:t>(erarbeitet von Vereins-Meyer-Software , </a:t>
            </a:r>
            <a:r>
              <a:rPr lang="de-DE" sz="2800" dirty="0" err="1" smtClean="0"/>
              <a:t>Tonderstr</a:t>
            </a:r>
            <a:r>
              <a:rPr lang="de-DE" sz="2800" dirty="0" smtClean="0"/>
              <a:t>. 21b, 22049 Hamburg Tel.: 040/69645811)Homepage: </a:t>
            </a:r>
            <a:r>
              <a:rPr lang="de-DE" sz="2800" dirty="0" smtClean="0">
                <a:hlinkClick r:id="rId2"/>
              </a:rPr>
              <a:t>www.vereins-meyer-software.de</a:t>
            </a:r>
            <a:r>
              <a:rPr lang="de-DE" sz="2800" dirty="0" smtClean="0"/>
              <a:t> </a:t>
            </a:r>
            <a:r>
              <a:rPr lang="de-DE" sz="2800" b="1" dirty="0" smtClean="0">
                <a:solidFill>
                  <a:srgbClr val="FF0000"/>
                </a:solidFill>
              </a:rPr>
              <a:t>Preis: 210,00 €</a:t>
            </a:r>
          </a:p>
          <a:p>
            <a:r>
              <a:rPr lang="de-DE" sz="2800" b="1" dirty="0" smtClean="0">
                <a:solidFill>
                  <a:srgbClr val="00B050"/>
                </a:solidFill>
              </a:rPr>
              <a:t>5. Kleingartenverwaltung KGV </a:t>
            </a:r>
            <a:r>
              <a:rPr lang="de-DE" sz="2800" dirty="0" smtClean="0"/>
              <a:t>(erstellt von EDV-Büro Lange, </a:t>
            </a:r>
            <a:r>
              <a:rPr lang="de-DE" sz="2800" dirty="0" err="1" smtClean="0"/>
              <a:t>Eibenstocker</a:t>
            </a:r>
            <a:r>
              <a:rPr lang="de-DE" sz="2800" dirty="0" smtClean="0"/>
              <a:t> Weg 6, 08326 Sosa) Homepage: </a:t>
            </a:r>
            <a:r>
              <a:rPr lang="de-DE" sz="2800" dirty="0" smtClean="0">
                <a:hlinkClick r:id="rId3"/>
              </a:rPr>
              <a:t>www.csn-lange.de</a:t>
            </a:r>
            <a:r>
              <a:rPr lang="de-DE" sz="2800" dirty="0" smtClean="0"/>
              <a:t> Preis: </a:t>
            </a:r>
            <a:r>
              <a:rPr lang="de-DE" sz="2800" dirty="0" smtClean="0">
                <a:solidFill>
                  <a:srgbClr val="FF0000"/>
                </a:solidFill>
              </a:rPr>
              <a:t>1 Lizenz=164 € ab 4. Lizenz=60 €</a:t>
            </a:r>
            <a:r>
              <a:rPr lang="de-DE" sz="2800" dirty="0" smtClean="0"/>
              <a:t>, Basis ist Office-Modul </a:t>
            </a:r>
            <a:r>
              <a:rPr lang="de-DE" sz="2800" b="1" dirty="0" smtClean="0">
                <a:solidFill>
                  <a:srgbClr val="FF0000"/>
                </a:solidFill>
              </a:rPr>
              <a:t>ACCESS </a:t>
            </a:r>
          </a:p>
          <a:p>
            <a:endParaRPr lang="de-DE" sz="2800" b="1" dirty="0" smtClean="0">
              <a:solidFill>
                <a:srgbClr val="FF0000"/>
              </a:solidFill>
            </a:endParaRPr>
          </a:p>
          <a:p>
            <a:endParaRPr lang="de-DE" sz="2800" b="1" dirty="0" smtClean="0">
              <a:solidFill>
                <a:srgbClr val="FF0000"/>
              </a:solidFill>
            </a:endParaRPr>
          </a:p>
          <a:p>
            <a:endParaRPr lang="de-DE"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6. Buchhaltungsprogramme</a:t>
            </a:r>
            <a:endParaRPr lang="de-DE" dirty="0"/>
          </a:p>
        </p:txBody>
      </p:sp>
      <p:sp>
        <p:nvSpPr>
          <p:cNvPr id="3" name="Inhaltsplatzhalter 2"/>
          <p:cNvSpPr>
            <a:spLocks noGrp="1"/>
          </p:cNvSpPr>
          <p:nvPr>
            <p:ph sz="quarter" idx="1"/>
          </p:nvPr>
        </p:nvSpPr>
        <p:spPr/>
        <p:txBody>
          <a:bodyPr>
            <a:normAutofit/>
          </a:bodyPr>
          <a:lstStyle/>
          <a:p>
            <a:r>
              <a:rPr lang="de-DE" sz="2800" b="1" dirty="0" smtClean="0">
                <a:solidFill>
                  <a:srgbClr val="00B050"/>
                </a:solidFill>
              </a:rPr>
              <a:t>6. Kleingärtner-Vereinsprogramm </a:t>
            </a:r>
            <a:r>
              <a:rPr lang="de-DE" sz="2800" dirty="0" smtClean="0"/>
              <a:t>(erstellt von mp EDV-Systemberatung und Entwicklung) Homepage: </a:t>
            </a:r>
            <a:r>
              <a:rPr lang="de-DE" sz="2800" dirty="0" smtClean="0">
                <a:hlinkClick r:id="rId2"/>
              </a:rPr>
              <a:t>www.paelmke.de</a:t>
            </a:r>
            <a:r>
              <a:rPr lang="de-DE" sz="2800" dirty="0" smtClean="0"/>
              <a:t> Basis ist Office-Modul </a:t>
            </a:r>
            <a:r>
              <a:rPr lang="de-DE" sz="2800" b="1" dirty="0" smtClean="0">
                <a:solidFill>
                  <a:srgbClr val="FF0000"/>
                </a:solidFill>
              </a:rPr>
              <a:t>ACCESS , Preis nach Nachfrage</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7. Sonstiges</a:t>
            </a:r>
            <a:endParaRPr lang="de-DE" dirty="0"/>
          </a:p>
        </p:txBody>
      </p:sp>
      <p:sp>
        <p:nvSpPr>
          <p:cNvPr id="3" name="Inhaltsplatzhalter 2"/>
          <p:cNvSpPr>
            <a:spLocks noGrp="1"/>
          </p:cNvSpPr>
          <p:nvPr>
            <p:ph sz="quarter" idx="1"/>
          </p:nvPr>
        </p:nvSpPr>
        <p:spPr/>
        <p:txBody>
          <a:bodyPr/>
          <a:lstStyle/>
          <a:p>
            <a:r>
              <a:rPr lang="de-DE" sz="2800" b="1" dirty="0" smtClean="0">
                <a:solidFill>
                  <a:srgbClr val="00B050"/>
                </a:solidFill>
              </a:rPr>
              <a:t>Literaturhinweise:</a:t>
            </a:r>
          </a:p>
          <a:p>
            <a:r>
              <a:rPr lang="de-DE" sz="2800" dirty="0" smtClean="0"/>
              <a:t>Grüne Schriftenreihe des BDG   </a:t>
            </a:r>
            <a:r>
              <a:rPr lang="de-DE" sz="2000" dirty="0" smtClean="0"/>
              <a:t>(z. B. Band 198) </a:t>
            </a:r>
            <a:r>
              <a:rPr lang="de-DE" sz="2400" dirty="0" smtClean="0"/>
              <a:t>herausgegeben vom Bundesverband Deutscher Gartenfreunde</a:t>
            </a:r>
          </a:p>
          <a:p>
            <a:r>
              <a:rPr lang="de-DE" sz="2800" dirty="0" smtClean="0"/>
              <a:t>Broschüre des BDG „Finanzen im gemeinnützigen Kleingärtnerverein“ </a:t>
            </a:r>
            <a:r>
              <a:rPr lang="de-DE" sz="2400" dirty="0" smtClean="0"/>
              <a:t>herausgegeben vom Bundesverband Deutscher Gartenfreunde </a:t>
            </a:r>
          </a:p>
          <a:p>
            <a:r>
              <a:rPr lang="de-DE" sz="2400" dirty="0" smtClean="0"/>
              <a:t>Internet-Adresse: </a:t>
            </a:r>
            <a:r>
              <a:rPr lang="de-DE" sz="2400" dirty="0" smtClean="0">
                <a:hlinkClick r:id="rId2"/>
              </a:rPr>
              <a:t>www.kleingarten-bund.de</a:t>
            </a:r>
            <a:r>
              <a:rPr lang="de-DE" sz="2400" dirty="0" smtClean="0"/>
              <a:t>  -&gt; hier kann man die Schriftenreihe als PDF-Datei </a:t>
            </a:r>
            <a:r>
              <a:rPr lang="de-DE" sz="2400" dirty="0" smtClean="0"/>
              <a:t>herunterladen.</a:t>
            </a:r>
            <a:endParaRPr lang="de-DE" sz="2400" dirty="0" smtClean="0"/>
          </a:p>
          <a:p>
            <a:r>
              <a:rPr lang="de-DE" sz="2800" dirty="0" smtClean="0"/>
              <a:t>„Steuerwegweiser für Vereine“ vom Thüringer Finanzministerium</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b="1" dirty="0" smtClean="0">
                <a:solidFill>
                  <a:schemeClr val="accent1"/>
                </a:solidFill>
              </a:rPr>
              <a:t>7. Sonstiges</a:t>
            </a:r>
            <a:endParaRPr lang="de-DE" dirty="0"/>
          </a:p>
        </p:txBody>
      </p:sp>
      <p:sp>
        <p:nvSpPr>
          <p:cNvPr id="3" name="Inhaltsplatzhalter 2"/>
          <p:cNvSpPr>
            <a:spLocks noGrp="1"/>
          </p:cNvSpPr>
          <p:nvPr>
            <p:ph sz="quarter" idx="1"/>
          </p:nvPr>
        </p:nvSpPr>
        <p:spPr/>
        <p:txBody>
          <a:bodyPr/>
          <a:lstStyle/>
          <a:p>
            <a:r>
              <a:rPr lang="de-DE" sz="2800" b="1" dirty="0" smtClean="0">
                <a:solidFill>
                  <a:srgbClr val="00B050"/>
                </a:solidFill>
              </a:rPr>
              <a:t>Homebanking  </a:t>
            </a:r>
          </a:p>
          <a:p>
            <a:r>
              <a:rPr lang="de-DE" sz="2800" dirty="0" smtClean="0"/>
              <a:t>Homebanking ist auch für gemeinnützige Vereine möglich. Wenn zwei Unterschriften gefordert werden, sollte man nach jeder Online-Überweisung einen Ausdruck machen und diesen dann von den zwei eingetragenen Personen unterschreiben lassen.</a:t>
            </a:r>
          </a:p>
          <a:p>
            <a:r>
              <a:rPr lang="de-DE" sz="2800" b="1" dirty="0" smtClean="0">
                <a:solidFill>
                  <a:srgbClr val="00B050"/>
                </a:solidFill>
              </a:rPr>
              <a:t>Impressum  </a:t>
            </a:r>
          </a:p>
          <a:p>
            <a:r>
              <a:rPr lang="de-DE" sz="2800" dirty="0" smtClean="0"/>
              <a:t>Gert Imme, Markt 11, 99310 Arnstadt, Tel.: 03628938635, E-Mail: mail@gert-imme.de</a:t>
            </a:r>
          </a:p>
          <a:p>
            <a:endParaRPr lang="de-D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solidFill>
                  <a:schemeClr val="accent1"/>
                </a:solidFill>
              </a:rPr>
              <a:t>2. Rechnungslegung der Vereine</a:t>
            </a:r>
            <a:endParaRPr lang="de-DE" b="1" dirty="0">
              <a:solidFill>
                <a:schemeClr val="accent1"/>
              </a:solidFill>
            </a:endParaRPr>
          </a:p>
        </p:txBody>
      </p:sp>
      <p:sp>
        <p:nvSpPr>
          <p:cNvPr id="3" name="Inhaltsplatzhalter 2"/>
          <p:cNvSpPr>
            <a:spLocks noGrp="1"/>
          </p:cNvSpPr>
          <p:nvPr>
            <p:ph sz="quarter" idx="1"/>
          </p:nvPr>
        </p:nvSpPr>
        <p:spPr/>
        <p:txBody>
          <a:bodyPr>
            <a:normAutofit lnSpcReduction="10000"/>
          </a:bodyPr>
          <a:lstStyle/>
          <a:p>
            <a:r>
              <a:rPr lang="de-DE" sz="2800" b="1" dirty="0" smtClean="0">
                <a:solidFill>
                  <a:srgbClr val="0070C0"/>
                </a:solidFill>
              </a:rPr>
              <a:t>Fehler bei Schreiben an die Mitglieder </a:t>
            </a:r>
            <a:r>
              <a:rPr lang="de-DE" sz="1900" b="1" dirty="0" smtClean="0">
                <a:solidFill>
                  <a:srgbClr val="0070C0"/>
                </a:solidFill>
              </a:rPr>
              <a:t>(Forderungen / Abmahnungen / Kündigungen / Einladungen u. Ä.)</a:t>
            </a:r>
          </a:p>
          <a:p>
            <a:r>
              <a:rPr lang="de-DE" sz="2800" dirty="0" smtClean="0"/>
              <a:t>Im Briefbogen ist der Absender (Verein) falsch bezeichnet -&gt; vollständiger Name des Vereins sowie die Vereinsregisternummer sind notwendig! (siehe Anlage – Kopfbogen des Kreisverbandes)</a:t>
            </a:r>
          </a:p>
          <a:p>
            <a:r>
              <a:rPr lang="de-DE" sz="2800" dirty="0" smtClean="0"/>
              <a:t>Der Adressat (Vereinsmitglied) wird nicht korrekt bezeichnet.</a:t>
            </a:r>
          </a:p>
          <a:p>
            <a:r>
              <a:rPr lang="de-DE" sz="2800" dirty="0" smtClean="0"/>
              <a:t>Die Zeiträume sind nicht genau bestimmt (z.B. </a:t>
            </a:r>
            <a:r>
              <a:rPr lang="de-DE" sz="2800" dirty="0" err="1" smtClean="0"/>
              <a:t>Ablesezeiträume</a:t>
            </a:r>
            <a:r>
              <a:rPr lang="de-DE" sz="2800" dirty="0" smtClean="0"/>
              <a:t>). Das gilt auch für Pacht, Versicherungen und andere Forderungen.</a:t>
            </a:r>
          </a:p>
          <a:p>
            <a:endParaRPr lang="de-DE" sz="2000" dirty="0" smtClean="0"/>
          </a:p>
          <a:p>
            <a:endParaRPr lang="de-DE" sz="2000" dirty="0" smtClean="0"/>
          </a:p>
          <a:p>
            <a:endParaRPr lang="de-DE" sz="2000" dirty="0"/>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solidFill>
                  <a:schemeClr val="accent1"/>
                </a:solidFill>
              </a:rPr>
              <a:t>2. Rechnungslegung der Vereine</a:t>
            </a:r>
            <a:endParaRPr lang="de-DE" b="1" dirty="0">
              <a:solidFill>
                <a:schemeClr val="accent1"/>
              </a:solidFill>
            </a:endParaRPr>
          </a:p>
        </p:txBody>
      </p:sp>
      <p:sp>
        <p:nvSpPr>
          <p:cNvPr id="3" name="Inhaltsplatzhalter 2"/>
          <p:cNvSpPr>
            <a:spLocks noGrp="1"/>
          </p:cNvSpPr>
          <p:nvPr>
            <p:ph sz="quarter" idx="1"/>
          </p:nvPr>
        </p:nvSpPr>
        <p:spPr/>
        <p:txBody>
          <a:bodyPr>
            <a:normAutofit/>
          </a:bodyPr>
          <a:lstStyle/>
          <a:p>
            <a:r>
              <a:rPr lang="de-DE" sz="2800" dirty="0" smtClean="0"/>
              <a:t>Genaue Angabe der Durchlaufkosten wie Energie- und Wasserverbrauch. Niemals hier die Kosten für Blindstrom oder Mehrverbrauch mit einrechnen!!   Diese werden als Umlagen separat ausgewiesen.</a:t>
            </a:r>
          </a:p>
          <a:p>
            <a:r>
              <a:rPr lang="de-DE" sz="2800" dirty="0" smtClean="0"/>
              <a:t>Bei Erhebung von Umlagen muss die genaue Bezeichnung sowie der Bezug auf einen Mitgliederbeschluss oder die Satzung angegeben werden. </a:t>
            </a:r>
          </a:p>
          <a:p>
            <a:r>
              <a:rPr lang="de-DE" sz="2800" dirty="0" smtClean="0"/>
              <a:t>Nicht den Begriff </a:t>
            </a:r>
            <a:r>
              <a:rPr lang="de-DE" sz="2800" b="1" dirty="0" smtClean="0">
                <a:solidFill>
                  <a:srgbClr val="FF0000"/>
                </a:solidFill>
              </a:rPr>
              <a:t>„Rechnung</a:t>
            </a:r>
            <a:r>
              <a:rPr lang="de-DE" sz="2800" dirty="0" smtClean="0">
                <a:solidFill>
                  <a:srgbClr val="FF0000"/>
                </a:solidFill>
              </a:rPr>
              <a:t>“ </a:t>
            </a:r>
            <a:r>
              <a:rPr lang="de-DE" sz="2800" dirty="0" smtClean="0"/>
              <a:t>verwenden, besser ist Forderungen, Umlagen o.Ä.</a:t>
            </a:r>
          </a:p>
          <a:p>
            <a:endParaRPr lang="de-DE" sz="2000" dirty="0" smtClean="0"/>
          </a:p>
          <a:p>
            <a:endParaRPr lang="de-DE" sz="2000" dirty="0" smtClean="0"/>
          </a:p>
          <a:p>
            <a:endParaRPr lang="de-DE" sz="2000" dirty="0" smtClean="0"/>
          </a:p>
          <a:p>
            <a:endParaRPr lang="de-DE" sz="2000"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b="1" dirty="0" smtClean="0">
                <a:solidFill>
                  <a:schemeClr val="accent1"/>
                </a:solidFill>
              </a:rPr>
              <a:t>2. Rechnungslegung der Vereine</a:t>
            </a:r>
            <a:endParaRPr lang="de-DE" b="1" dirty="0">
              <a:solidFill>
                <a:schemeClr val="accent1"/>
              </a:solidFill>
            </a:endParaRPr>
          </a:p>
        </p:txBody>
      </p:sp>
      <p:sp>
        <p:nvSpPr>
          <p:cNvPr id="3" name="Inhaltsplatzhalter 2"/>
          <p:cNvSpPr>
            <a:spLocks noGrp="1"/>
          </p:cNvSpPr>
          <p:nvPr>
            <p:ph sz="quarter" idx="1"/>
          </p:nvPr>
        </p:nvSpPr>
        <p:spPr/>
        <p:txBody>
          <a:bodyPr>
            <a:normAutofit fontScale="85000" lnSpcReduction="20000"/>
          </a:bodyPr>
          <a:lstStyle/>
          <a:p>
            <a:r>
              <a:rPr lang="de-DE" sz="3000" dirty="0" smtClean="0"/>
              <a:t>Die Anforderung von finanziellen Leistungen,  Abmahnungen, Kündigungen u.Ä. muss unbedingt von einem gesetzlichen Vertreter des Vereins unterzeichnet werden.</a:t>
            </a:r>
          </a:p>
          <a:p>
            <a:r>
              <a:rPr lang="de-DE" sz="3000" dirty="0" smtClean="0"/>
              <a:t>Es werden Mahnungen versandt, bevor die geforderten Beträge fällig sind, oder die Zahlungsfristen stimmen nicht mit den vertraglichen Vereinbarungen überein.</a:t>
            </a:r>
          </a:p>
          <a:p>
            <a:r>
              <a:rPr lang="de-DE" sz="3000" dirty="0" smtClean="0"/>
              <a:t>Bei einer eigenen Homepage ist es wichtig im Impressum die vollständigen Angaben zum Verein zu machen wie Vereinsname, Sitz des Vereins, Zuständiges Registergericht und Nummer, Vorstand und Anschrift des Vereins. Internetadresse des Kreisverbandes: </a:t>
            </a:r>
          </a:p>
          <a:p>
            <a:r>
              <a:rPr lang="de-DE" sz="3000" b="1" dirty="0" smtClean="0">
                <a:hlinkClick r:id="rId2"/>
              </a:rPr>
              <a:t>www.kv-kleingaertner-arnstadt-ilmenau.de</a:t>
            </a:r>
            <a:endParaRPr lang="de-DE" sz="3000" b="1" dirty="0" smtClean="0"/>
          </a:p>
          <a:p>
            <a:endParaRPr lang="de-DE" sz="3000" dirty="0" smtClean="0"/>
          </a:p>
          <a:p>
            <a:endParaRPr lang="de-DE" sz="3000" dirty="0" smtClean="0"/>
          </a:p>
          <a:p>
            <a:endParaRPr lang="de-DE" sz="2000" dirty="0" smtClean="0"/>
          </a:p>
          <a:p>
            <a:endParaRPr lang="de-DE" sz="2000" dirty="0" smtClean="0"/>
          </a:p>
          <a:p>
            <a:endParaRPr lang="de-DE" sz="2000" dirty="0" smtClean="0"/>
          </a:p>
          <a:p>
            <a:endParaRPr lang="de-DE" sz="2000" dirty="0"/>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99592" y="260648"/>
            <a:ext cx="7772400" cy="1143000"/>
          </a:xfrm>
        </p:spPr>
        <p:txBody>
          <a:bodyPr>
            <a:normAutofit/>
          </a:bodyPr>
          <a:lstStyle/>
          <a:p>
            <a:pPr algn="ctr"/>
            <a:r>
              <a:rPr lang="de-DE" sz="2800" b="1" dirty="0" smtClean="0">
                <a:solidFill>
                  <a:schemeClr val="accent1"/>
                </a:solidFill>
              </a:rPr>
              <a:t>3. Ehrenamtspauschale / Aufwandsentschädigung  Sachzuwendungen</a:t>
            </a:r>
            <a:endParaRPr lang="de-DE" sz="2800" b="1" dirty="0">
              <a:solidFill>
                <a:schemeClr val="accent1"/>
              </a:solidFill>
            </a:endParaRPr>
          </a:p>
        </p:txBody>
      </p:sp>
      <p:sp>
        <p:nvSpPr>
          <p:cNvPr id="3" name="Inhaltsplatzhalter 2"/>
          <p:cNvSpPr>
            <a:spLocks noGrp="1"/>
          </p:cNvSpPr>
          <p:nvPr>
            <p:ph sz="quarter" idx="1"/>
          </p:nvPr>
        </p:nvSpPr>
        <p:spPr/>
        <p:txBody>
          <a:bodyPr>
            <a:normAutofit/>
          </a:bodyPr>
          <a:lstStyle/>
          <a:p>
            <a:r>
              <a:rPr lang="de-DE" sz="2800" dirty="0" smtClean="0"/>
              <a:t>Die Vorstände der Vereine arbeiten in der Regel ehrenamtlich also unentgeltlich. Diese Personen können aber nach § 670 BGB Ersatz für ihre Aufwendungen verlangen. Typischer Aufwand sind etwa Fahrt- und Übernachtungskosten oder Ausgaben für Porto, Büromaterial und die Nutzung des eigenen Telefons.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2800" b="1" dirty="0" smtClean="0">
                <a:solidFill>
                  <a:schemeClr val="accent1"/>
                </a:solidFill>
              </a:rPr>
              <a:t>3. Ehrenamtspauschale / Aufwandsentschädigung  Sachzuwendungen</a:t>
            </a:r>
            <a:endParaRPr lang="de-DE" sz="2800" dirty="0"/>
          </a:p>
        </p:txBody>
      </p:sp>
      <p:sp>
        <p:nvSpPr>
          <p:cNvPr id="3" name="Inhaltsplatzhalter 2"/>
          <p:cNvSpPr>
            <a:spLocks noGrp="1"/>
          </p:cNvSpPr>
          <p:nvPr>
            <p:ph sz="quarter" idx="1"/>
          </p:nvPr>
        </p:nvSpPr>
        <p:spPr/>
        <p:txBody>
          <a:bodyPr>
            <a:normAutofit lnSpcReduction="10000"/>
          </a:bodyPr>
          <a:lstStyle/>
          <a:p>
            <a:r>
              <a:rPr lang="de-DE" sz="2800" dirty="0" smtClean="0"/>
              <a:t>Die Zahlung einer Ehrenamtspauschale nach §3 Nr. 26a EStG sieht keine Begrenzung auf bestimmte Tätigkeiten im steuerbegünstigten Bereich vor. Für Mitglieder des Vorstandes können bis zu </a:t>
            </a:r>
            <a:r>
              <a:rPr lang="de-DE" sz="2800" b="1" dirty="0" smtClean="0">
                <a:solidFill>
                  <a:srgbClr val="FF0000"/>
                </a:solidFill>
              </a:rPr>
              <a:t>500 € pro Jahr </a:t>
            </a:r>
            <a:r>
              <a:rPr lang="de-DE" sz="2800" dirty="0" smtClean="0"/>
              <a:t>steuerfrei gezahlt werden. Darüber hinaus gehende Beträge müssen von den Empfängern versteuert werden. Zwingende Voraussetzung ist aber, in der Satzung muss es verankert sein! Z.B. folgende Formulierung:        </a:t>
            </a:r>
            <a:r>
              <a:rPr lang="de-DE" sz="2800" b="1" i="1" dirty="0" smtClean="0">
                <a:solidFill>
                  <a:srgbClr val="00B050"/>
                </a:solidFill>
              </a:rPr>
              <a:t>„</a:t>
            </a:r>
            <a:r>
              <a:rPr lang="de-DE" sz="2800" i="1" dirty="0" smtClean="0">
                <a:solidFill>
                  <a:srgbClr val="00B050"/>
                </a:solidFill>
              </a:rPr>
              <a:t> </a:t>
            </a:r>
            <a:r>
              <a:rPr lang="de-DE" sz="2800" b="1" i="1" dirty="0" smtClean="0">
                <a:solidFill>
                  <a:srgbClr val="00B050"/>
                </a:solidFill>
              </a:rPr>
              <a:t>Der Vorstand kann für seine Tätigkeit eine Vergütung  nach Maßgabe eines Beschlusses der Mitgliederversammlung erhalten.“  </a:t>
            </a:r>
          </a:p>
          <a:p>
            <a:endParaRPr lang="de-DE" sz="2000" b="1" dirty="0">
              <a:solidFill>
                <a:schemeClr val="accent1"/>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27584" y="260648"/>
            <a:ext cx="7772400" cy="1143000"/>
          </a:xfrm>
        </p:spPr>
        <p:txBody>
          <a:bodyPr>
            <a:normAutofit/>
          </a:bodyPr>
          <a:lstStyle/>
          <a:p>
            <a:pPr algn="ctr"/>
            <a:r>
              <a:rPr lang="de-DE" sz="2800" b="1" dirty="0" smtClean="0">
                <a:solidFill>
                  <a:schemeClr val="accent1"/>
                </a:solidFill>
              </a:rPr>
              <a:t>3. Ehrenamtspauschale / Aufwandsentschädigung  Sachzuwendungen     </a:t>
            </a:r>
            <a:endParaRPr lang="de-DE" sz="2800" b="1" dirty="0">
              <a:solidFill>
                <a:schemeClr val="accent1"/>
              </a:solidFill>
            </a:endParaRPr>
          </a:p>
        </p:txBody>
      </p:sp>
      <p:sp>
        <p:nvSpPr>
          <p:cNvPr id="3" name="Inhaltsplatzhalter 2"/>
          <p:cNvSpPr>
            <a:spLocks noGrp="1"/>
          </p:cNvSpPr>
          <p:nvPr>
            <p:ph sz="quarter" idx="1"/>
          </p:nvPr>
        </p:nvSpPr>
        <p:spPr/>
        <p:txBody>
          <a:bodyPr>
            <a:normAutofit/>
          </a:bodyPr>
          <a:lstStyle/>
          <a:p>
            <a:r>
              <a:rPr lang="de-DE" sz="2800" b="1" dirty="0" smtClean="0">
                <a:solidFill>
                  <a:schemeClr val="accent1"/>
                </a:solidFill>
              </a:rPr>
              <a:t>Gutscheine und Aufmerksamkeiten</a:t>
            </a:r>
          </a:p>
          <a:p>
            <a:r>
              <a:rPr lang="de-DE" sz="2800" dirty="0" smtClean="0"/>
              <a:t>In ihrem Anwendungserlass zur Abgabenordnung (AEAO, Ziffer 10 zu §55 Abs. 1 Nr. 1AO) lässt die Finanzverwaltung die Gewährung von Annehmlichkeiten zu. Dazu gehören z.B. Benzin- und Warengutscheine im Wert von maximal 40 € pro Jahr. </a:t>
            </a:r>
            <a:r>
              <a:rPr lang="de-DE" sz="2800" b="1" dirty="0" smtClean="0">
                <a:solidFill>
                  <a:srgbClr val="FF0000"/>
                </a:solidFill>
              </a:rPr>
              <a:t>Niemals Bargeld!!!</a:t>
            </a:r>
          </a:p>
          <a:p>
            <a:r>
              <a:rPr lang="de-DE" sz="2800" dirty="0" smtClean="0"/>
              <a:t>Zusätzlich dürfen Vereinsmitglieder aus Anlass persönlicher Ereignisse (runde Geburtstage, Hochzeit, Jubiläen u. dgl.) Sachzuwendungen bis zu einem Wert von 40 € erhalten.</a:t>
            </a:r>
          </a:p>
          <a:p>
            <a:endParaRPr lang="de-DE" sz="1800" b="1" dirty="0">
              <a:solidFill>
                <a:schemeClr val="accent1"/>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2800" b="1" dirty="0" smtClean="0">
                <a:solidFill>
                  <a:schemeClr val="accent1"/>
                </a:solidFill>
              </a:rPr>
              <a:t>3. Ehrenamtspauschale / Aufwandsentschädigung  Sachzuwendungen </a:t>
            </a:r>
            <a:endParaRPr lang="de-DE" sz="2800" dirty="0"/>
          </a:p>
        </p:txBody>
      </p:sp>
      <p:sp>
        <p:nvSpPr>
          <p:cNvPr id="3" name="Inhaltsplatzhalter 2"/>
          <p:cNvSpPr>
            <a:spLocks noGrp="1"/>
          </p:cNvSpPr>
          <p:nvPr>
            <p:ph sz="quarter" idx="1"/>
          </p:nvPr>
        </p:nvSpPr>
        <p:spPr/>
        <p:txBody>
          <a:bodyPr/>
          <a:lstStyle/>
          <a:p>
            <a:r>
              <a:rPr lang="de-DE" sz="2800" dirty="0" smtClean="0"/>
              <a:t>Die Gewährung von Speisen und Getränke, anlässlich und während eines außergewöhnlichen Arbeitseinsatzes, bei einer Vereinsveranstaltung oder bei einer Vereinsbesprechung ist möglich (R19.6 der Lohnsteuerrichtlinien – LStR).</a:t>
            </a:r>
            <a:endParaRPr lang="de-DE"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ctylos">
  <a:themeElements>
    <a:clrScheme name="Dactylos">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Dactylos">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actylos">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0</TotalTime>
  <Words>1533</Words>
  <Application>Microsoft Office PowerPoint</Application>
  <PresentationFormat>Bildschirmpräsentation (4:3)</PresentationFormat>
  <Paragraphs>131</Paragraphs>
  <Slides>27</Slides>
  <Notes>0</Notes>
  <HiddenSlides>0</HiddenSlides>
  <MMClips>0</MMClips>
  <ScaleCrop>false</ScaleCrop>
  <HeadingPairs>
    <vt:vector size="4" baseType="variant">
      <vt:variant>
        <vt:lpstr>Design</vt:lpstr>
      </vt:variant>
      <vt:variant>
        <vt:i4>1</vt:i4>
      </vt:variant>
      <vt:variant>
        <vt:lpstr>Folientitel</vt:lpstr>
      </vt:variant>
      <vt:variant>
        <vt:i4>27</vt:i4>
      </vt:variant>
    </vt:vector>
  </HeadingPairs>
  <TitlesOfParts>
    <vt:vector size="28" baseType="lpstr">
      <vt:lpstr>Dactylos</vt:lpstr>
      <vt:lpstr>Schulung der Finanzverantwortlichen</vt:lpstr>
      <vt:lpstr>Inhalt</vt:lpstr>
      <vt:lpstr>2. Rechnungslegung der Vereine</vt:lpstr>
      <vt:lpstr>2. Rechnungslegung der Vereine</vt:lpstr>
      <vt:lpstr>2. Rechnungslegung der Vereine</vt:lpstr>
      <vt:lpstr>3. Ehrenamtspauschale / Aufwandsentschädigung  Sachzuwendungen</vt:lpstr>
      <vt:lpstr>3. Ehrenamtspauschale / Aufwandsentschädigung  Sachzuwendungen</vt:lpstr>
      <vt:lpstr>3. Ehrenamtspauschale / Aufwandsentschädigung  Sachzuwendungen     </vt:lpstr>
      <vt:lpstr>3. Ehrenamtspauschale / Aufwandsentschädigung  Sachzuwendungen </vt:lpstr>
      <vt:lpstr>4. Rücklagenbildung</vt:lpstr>
      <vt:lpstr>4. Rücklagenbildung</vt:lpstr>
      <vt:lpstr>4. Rücklagenbildung</vt:lpstr>
      <vt:lpstr>4. Rücklagenbildung</vt:lpstr>
      <vt:lpstr>5. Buchhaltung</vt:lpstr>
      <vt:lpstr>5. Buchhaltung</vt:lpstr>
      <vt:lpstr>5. Buchhaltung</vt:lpstr>
      <vt:lpstr>5. Buchhaltung</vt:lpstr>
      <vt:lpstr>5. Buchhaltung</vt:lpstr>
      <vt:lpstr>5. Buchhaltung</vt:lpstr>
      <vt:lpstr>5. Buchhaltung</vt:lpstr>
      <vt:lpstr>5. Buchhaltung</vt:lpstr>
      <vt:lpstr>5.1 Beispiel einer Vermögensübersicht</vt:lpstr>
      <vt:lpstr>6. Buchhaltungsprogramme</vt:lpstr>
      <vt:lpstr>6. Buchhaltungsprogramme</vt:lpstr>
      <vt:lpstr>6. Buchhaltungsprogramme</vt:lpstr>
      <vt:lpstr>7. Sonstiges</vt:lpstr>
      <vt:lpstr>7. Sonstiges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Schulung der Finanzverantwortlichen</dc:title>
  <dc:creator>Name</dc:creator>
  <cp:lastModifiedBy>Name</cp:lastModifiedBy>
  <cp:revision>93</cp:revision>
  <dcterms:created xsi:type="dcterms:W3CDTF">2012-10-16T17:37:22Z</dcterms:created>
  <dcterms:modified xsi:type="dcterms:W3CDTF">2012-10-23T10:26:53Z</dcterms:modified>
</cp:coreProperties>
</file>